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9"/>
  </p:notesMasterIdLst>
  <p:handoutMasterIdLst>
    <p:handoutMasterId r:id="rId30"/>
  </p:handoutMasterIdLst>
  <p:sldIdLst>
    <p:sldId id="256" r:id="rId3"/>
    <p:sldId id="326" r:id="rId4"/>
    <p:sldId id="327" r:id="rId5"/>
    <p:sldId id="321" r:id="rId6"/>
    <p:sldId id="323" r:id="rId7"/>
    <p:sldId id="325" r:id="rId8"/>
    <p:sldId id="324" r:id="rId9"/>
    <p:sldId id="329" r:id="rId10"/>
    <p:sldId id="330" r:id="rId11"/>
    <p:sldId id="322" r:id="rId12"/>
    <p:sldId id="328"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tsu1404"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8B60584-8527-4BFC-ACE6-422A61AF1BB8}" type="datetimeFigureOut">
              <a:rPr kumimoji="1" lang="ja-JP" altLang="en-US" smtClean="0"/>
              <a:t>2023/12/1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A192868-B467-41D3-AE99-43A7C89311A9}" type="slidenum">
              <a:rPr kumimoji="1" lang="ja-JP" altLang="en-US" smtClean="0"/>
              <a:t>‹#›</a:t>
            </a:fld>
            <a:endParaRPr kumimoji="1" lang="ja-JP" altLang="en-US"/>
          </a:p>
        </p:txBody>
      </p:sp>
    </p:spTree>
    <p:extLst>
      <p:ext uri="{BB962C8B-B14F-4D97-AF65-F5344CB8AC3E}">
        <p14:creationId xmlns:p14="http://schemas.microsoft.com/office/powerpoint/2010/main" val="203220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AAC9295-09C6-4E31-9C6F-8BB09B5C626F}" type="datetimeFigureOut">
              <a:rPr kumimoji="1" lang="ja-JP" altLang="en-US" smtClean="0"/>
              <a:t>2023/12/1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5FBC655-0BDB-40C8-A191-B05D043C418E}" type="slidenum">
              <a:rPr kumimoji="1" lang="ja-JP" altLang="en-US" smtClean="0"/>
              <a:t>‹#›</a:t>
            </a:fld>
            <a:endParaRPr kumimoji="1" lang="ja-JP" altLang="en-US"/>
          </a:p>
        </p:txBody>
      </p:sp>
    </p:spTree>
    <p:extLst>
      <p:ext uri="{BB962C8B-B14F-4D97-AF65-F5344CB8AC3E}">
        <p14:creationId xmlns:p14="http://schemas.microsoft.com/office/powerpoint/2010/main" val="31151765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5</a:t>
            </a:fld>
            <a:endParaRPr kumimoji="1" lang="ja-JP" altLang="en-US"/>
          </a:p>
        </p:txBody>
      </p:sp>
    </p:spTree>
    <p:extLst>
      <p:ext uri="{BB962C8B-B14F-4D97-AF65-F5344CB8AC3E}">
        <p14:creationId xmlns:p14="http://schemas.microsoft.com/office/powerpoint/2010/main" val="173595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14</a:t>
            </a:fld>
            <a:endParaRPr kumimoji="1" lang="ja-JP" altLang="en-US"/>
          </a:p>
        </p:txBody>
      </p:sp>
    </p:spTree>
    <p:extLst>
      <p:ext uri="{BB962C8B-B14F-4D97-AF65-F5344CB8AC3E}">
        <p14:creationId xmlns:p14="http://schemas.microsoft.com/office/powerpoint/2010/main" val="364336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15</a:t>
            </a:fld>
            <a:endParaRPr kumimoji="1" lang="ja-JP" altLang="en-US"/>
          </a:p>
        </p:txBody>
      </p:sp>
    </p:spTree>
    <p:extLst>
      <p:ext uri="{BB962C8B-B14F-4D97-AF65-F5344CB8AC3E}">
        <p14:creationId xmlns:p14="http://schemas.microsoft.com/office/powerpoint/2010/main" val="228634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16</a:t>
            </a:fld>
            <a:endParaRPr kumimoji="1" lang="ja-JP" altLang="en-US"/>
          </a:p>
        </p:txBody>
      </p:sp>
    </p:spTree>
    <p:extLst>
      <p:ext uri="{BB962C8B-B14F-4D97-AF65-F5344CB8AC3E}">
        <p14:creationId xmlns:p14="http://schemas.microsoft.com/office/powerpoint/2010/main" val="354083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17</a:t>
            </a:fld>
            <a:endParaRPr kumimoji="1" lang="ja-JP" altLang="en-US"/>
          </a:p>
        </p:txBody>
      </p:sp>
    </p:spTree>
    <p:extLst>
      <p:ext uri="{BB962C8B-B14F-4D97-AF65-F5344CB8AC3E}">
        <p14:creationId xmlns:p14="http://schemas.microsoft.com/office/powerpoint/2010/main" val="100517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18</a:t>
            </a:fld>
            <a:endParaRPr kumimoji="1" lang="ja-JP" altLang="en-US"/>
          </a:p>
        </p:txBody>
      </p:sp>
    </p:spTree>
    <p:extLst>
      <p:ext uri="{BB962C8B-B14F-4D97-AF65-F5344CB8AC3E}">
        <p14:creationId xmlns:p14="http://schemas.microsoft.com/office/powerpoint/2010/main" val="83872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19</a:t>
            </a:fld>
            <a:endParaRPr kumimoji="1" lang="ja-JP" altLang="en-US"/>
          </a:p>
        </p:txBody>
      </p:sp>
    </p:spTree>
    <p:extLst>
      <p:ext uri="{BB962C8B-B14F-4D97-AF65-F5344CB8AC3E}">
        <p14:creationId xmlns:p14="http://schemas.microsoft.com/office/powerpoint/2010/main" val="247427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20</a:t>
            </a:fld>
            <a:endParaRPr kumimoji="1" lang="ja-JP" altLang="en-US"/>
          </a:p>
        </p:txBody>
      </p:sp>
    </p:spTree>
    <p:extLst>
      <p:ext uri="{BB962C8B-B14F-4D97-AF65-F5344CB8AC3E}">
        <p14:creationId xmlns:p14="http://schemas.microsoft.com/office/powerpoint/2010/main" val="272635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21</a:t>
            </a:fld>
            <a:endParaRPr kumimoji="1" lang="ja-JP" altLang="en-US"/>
          </a:p>
        </p:txBody>
      </p:sp>
    </p:spTree>
    <p:extLst>
      <p:ext uri="{BB962C8B-B14F-4D97-AF65-F5344CB8AC3E}">
        <p14:creationId xmlns:p14="http://schemas.microsoft.com/office/powerpoint/2010/main" val="61085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22</a:t>
            </a:fld>
            <a:endParaRPr kumimoji="1" lang="ja-JP" altLang="en-US"/>
          </a:p>
        </p:txBody>
      </p:sp>
    </p:spTree>
    <p:extLst>
      <p:ext uri="{BB962C8B-B14F-4D97-AF65-F5344CB8AC3E}">
        <p14:creationId xmlns:p14="http://schemas.microsoft.com/office/powerpoint/2010/main" val="177894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23</a:t>
            </a:fld>
            <a:endParaRPr kumimoji="1" lang="ja-JP" altLang="en-US"/>
          </a:p>
        </p:txBody>
      </p:sp>
    </p:spTree>
    <p:extLst>
      <p:ext uri="{BB962C8B-B14F-4D97-AF65-F5344CB8AC3E}">
        <p14:creationId xmlns:p14="http://schemas.microsoft.com/office/powerpoint/2010/main" val="36110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6</a:t>
            </a:fld>
            <a:endParaRPr kumimoji="1" lang="ja-JP" altLang="en-US"/>
          </a:p>
        </p:txBody>
      </p:sp>
    </p:spTree>
    <p:extLst>
      <p:ext uri="{BB962C8B-B14F-4D97-AF65-F5344CB8AC3E}">
        <p14:creationId xmlns:p14="http://schemas.microsoft.com/office/powerpoint/2010/main" val="386059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24</a:t>
            </a:fld>
            <a:endParaRPr kumimoji="1" lang="ja-JP" altLang="en-US"/>
          </a:p>
        </p:txBody>
      </p:sp>
    </p:spTree>
    <p:extLst>
      <p:ext uri="{BB962C8B-B14F-4D97-AF65-F5344CB8AC3E}">
        <p14:creationId xmlns:p14="http://schemas.microsoft.com/office/powerpoint/2010/main" val="266486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25</a:t>
            </a:fld>
            <a:endParaRPr kumimoji="1" lang="ja-JP" altLang="en-US"/>
          </a:p>
        </p:txBody>
      </p:sp>
    </p:spTree>
    <p:extLst>
      <p:ext uri="{BB962C8B-B14F-4D97-AF65-F5344CB8AC3E}">
        <p14:creationId xmlns:p14="http://schemas.microsoft.com/office/powerpoint/2010/main" val="236912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26</a:t>
            </a:fld>
            <a:endParaRPr kumimoji="1" lang="ja-JP" altLang="en-US"/>
          </a:p>
        </p:txBody>
      </p:sp>
    </p:spTree>
    <p:extLst>
      <p:ext uri="{BB962C8B-B14F-4D97-AF65-F5344CB8AC3E}">
        <p14:creationId xmlns:p14="http://schemas.microsoft.com/office/powerpoint/2010/main" val="31874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7</a:t>
            </a:fld>
            <a:endParaRPr kumimoji="1" lang="ja-JP" altLang="en-US"/>
          </a:p>
        </p:txBody>
      </p:sp>
    </p:spTree>
    <p:extLst>
      <p:ext uri="{BB962C8B-B14F-4D97-AF65-F5344CB8AC3E}">
        <p14:creationId xmlns:p14="http://schemas.microsoft.com/office/powerpoint/2010/main" val="173595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8</a:t>
            </a:fld>
            <a:endParaRPr kumimoji="1" lang="ja-JP" altLang="en-US"/>
          </a:p>
        </p:txBody>
      </p:sp>
    </p:spTree>
    <p:extLst>
      <p:ext uri="{BB962C8B-B14F-4D97-AF65-F5344CB8AC3E}">
        <p14:creationId xmlns:p14="http://schemas.microsoft.com/office/powerpoint/2010/main" val="87567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9</a:t>
            </a:fld>
            <a:endParaRPr kumimoji="1" lang="ja-JP" altLang="en-US"/>
          </a:p>
        </p:txBody>
      </p:sp>
    </p:spTree>
    <p:extLst>
      <p:ext uri="{BB962C8B-B14F-4D97-AF65-F5344CB8AC3E}">
        <p14:creationId xmlns:p14="http://schemas.microsoft.com/office/powerpoint/2010/main" val="290561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10</a:t>
            </a:fld>
            <a:endParaRPr kumimoji="1" lang="ja-JP" altLang="en-US"/>
          </a:p>
        </p:txBody>
      </p:sp>
    </p:spTree>
    <p:extLst>
      <p:ext uri="{BB962C8B-B14F-4D97-AF65-F5344CB8AC3E}">
        <p14:creationId xmlns:p14="http://schemas.microsoft.com/office/powerpoint/2010/main" val="379219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11</a:t>
            </a:fld>
            <a:endParaRPr kumimoji="1" lang="ja-JP" altLang="en-US"/>
          </a:p>
        </p:txBody>
      </p:sp>
    </p:spTree>
    <p:extLst>
      <p:ext uri="{BB962C8B-B14F-4D97-AF65-F5344CB8AC3E}">
        <p14:creationId xmlns:p14="http://schemas.microsoft.com/office/powerpoint/2010/main" val="328864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12</a:t>
            </a:fld>
            <a:endParaRPr kumimoji="1" lang="ja-JP" altLang="en-US"/>
          </a:p>
        </p:txBody>
      </p:sp>
    </p:spTree>
    <p:extLst>
      <p:ext uri="{BB962C8B-B14F-4D97-AF65-F5344CB8AC3E}">
        <p14:creationId xmlns:p14="http://schemas.microsoft.com/office/powerpoint/2010/main" val="164878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FBC655-0BDB-40C8-A191-B05D043C418E}" type="slidenum">
              <a:rPr kumimoji="1" lang="ja-JP" altLang="en-US" smtClean="0"/>
              <a:t>13</a:t>
            </a:fld>
            <a:endParaRPr kumimoji="1" lang="ja-JP" altLang="en-US"/>
          </a:p>
        </p:txBody>
      </p:sp>
    </p:spTree>
    <p:extLst>
      <p:ext uri="{BB962C8B-B14F-4D97-AF65-F5344CB8AC3E}">
        <p14:creationId xmlns:p14="http://schemas.microsoft.com/office/powerpoint/2010/main" val="357487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3BD7A17F-4C13-4A7F-A40D-C6276A7CFD33}" type="datetimeFigureOut">
              <a:rPr kumimoji="1" lang="ja-JP" altLang="en-US" smtClean="0"/>
              <a:t>2023/12/1</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8FD3915E-3CFC-4F70-B0C5-C56FA608779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BD7A17F-4C13-4A7F-A40D-C6276A7CFD33}"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D3915E-3CFC-4F70-B0C5-C56FA608779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BD7A17F-4C13-4A7F-A40D-C6276A7CFD33}"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D3915E-3CFC-4F70-B0C5-C56FA6087796}"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292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157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0503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321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474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907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164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093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p:txBody>
          <a:bodyPr rtlCol="0"/>
          <a:lstStyle/>
          <a:p>
            <a:fld id="{3BD7A17F-4C13-4A7F-A40D-C6276A7CFD33}" type="datetimeFigureOut">
              <a:rPr kumimoji="1" lang="ja-JP" altLang="en-US" smtClean="0"/>
              <a:t>2023/12/1</a:t>
            </a:fld>
            <a:endParaRPr kumimoji="1" lang="ja-JP" altLang="en-US"/>
          </a:p>
        </p:txBody>
      </p:sp>
      <p:sp>
        <p:nvSpPr>
          <p:cNvPr id="9" name="スライド番号プレースホルダー 8"/>
          <p:cNvSpPr>
            <a:spLocks noGrp="1"/>
          </p:cNvSpPr>
          <p:nvPr>
            <p:ph type="sldNum" sz="quarter" idx="15"/>
          </p:nvPr>
        </p:nvSpPr>
        <p:spPr/>
        <p:txBody>
          <a:bodyPr rtlCol="0"/>
          <a:lstStyle/>
          <a:p>
            <a:fld id="{8FD3915E-3CFC-4F70-B0C5-C56FA6087796}"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88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674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373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3BD7A17F-4C13-4A7F-A40D-C6276A7CFD33}"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8FD3915E-3CFC-4F70-B0C5-C56FA6087796}"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3BD7A17F-4C13-4A7F-A40D-C6276A7CFD33}" type="datetimeFigureOut">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D3915E-3CFC-4F70-B0C5-C56FA6087796}"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p:txBody>
          <a:bodyPr/>
          <a:lstStyle/>
          <a:p>
            <a:fld id="{3BD7A17F-4C13-4A7F-A40D-C6276A7CFD33}" type="datetimeFigureOut">
              <a:rPr kumimoji="1" lang="ja-JP" altLang="en-US" smtClean="0"/>
              <a:t>2023/12/1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D3915E-3CFC-4F70-B0C5-C56FA6087796}"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3BD7A17F-4C13-4A7F-A40D-C6276A7CFD33}" type="datetimeFigureOut">
              <a:rPr kumimoji="1" lang="ja-JP" altLang="en-US" smtClean="0"/>
              <a:t>2023/12/1</a:t>
            </a:fld>
            <a:endParaRPr kumimoji="1" lang="ja-JP" altLang="en-US"/>
          </a:p>
        </p:txBody>
      </p:sp>
      <p:sp>
        <p:nvSpPr>
          <p:cNvPr id="7" name="スライド番号プレースホルダー 6"/>
          <p:cNvSpPr>
            <a:spLocks noGrp="1"/>
          </p:cNvSpPr>
          <p:nvPr>
            <p:ph type="sldNum" sz="quarter" idx="11"/>
          </p:nvPr>
        </p:nvSpPr>
        <p:spPr/>
        <p:txBody>
          <a:bodyPr rtlCol="0"/>
          <a:lstStyle/>
          <a:p>
            <a:fld id="{8FD3915E-3CFC-4F70-B0C5-C56FA6087796}"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D7A17F-4C13-4A7F-A40D-C6276A7CFD33}" type="datetimeFigureOut">
              <a:rPr kumimoji="1" lang="ja-JP" altLang="en-US" smtClean="0"/>
              <a:t>2023/12/1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D3915E-3CFC-4F70-B0C5-C56FA608779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p:txBody>
          <a:bodyPr rtlCol="0"/>
          <a:lstStyle/>
          <a:p>
            <a:fld id="{3BD7A17F-4C13-4A7F-A40D-C6276A7CFD33}" type="datetimeFigureOut">
              <a:rPr kumimoji="1" lang="ja-JP" altLang="en-US" smtClean="0"/>
              <a:t>2023/12/1</a:t>
            </a:fld>
            <a:endParaRPr kumimoji="1" lang="ja-JP" altLang="en-US"/>
          </a:p>
        </p:txBody>
      </p:sp>
      <p:sp>
        <p:nvSpPr>
          <p:cNvPr id="22" name="スライド番号プレースホルダー 21"/>
          <p:cNvSpPr>
            <a:spLocks noGrp="1"/>
          </p:cNvSpPr>
          <p:nvPr>
            <p:ph type="sldNum" sz="quarter" idx="15"/>
          </p:nvPr>
        </p:nvSpPr>
        <p:spPr/>
        <p:txBody>
          <a:bodyPr rtlCol="0"/>
          <a:lstStyle/>
          <a:p>
            <a:fld id="{8FD3915E-3CFC-4F70-B0C5-C56FA6087796}"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BD7A17F-4C13-4A7F-A40D-C6276A7CFD33}" type="datetimeFigureOut">
              <a:rPr kumimoji="1" lang="ja-JP" altLang="en-US" smtClean="0"/>
              <a:t>2023/12/1</a:t>
            </a:fld>
            <a:endParaRPr kumimoji="1" lang="ja-JP" altLang="en-US"/>
          </a:p>
        </p:txBody>
      </p:sp>
      <p:sp>
        <p:nvSpPr>
          <p:cNvPr id="18" name="スライド番号プレースホルダー 17"/>
          <p:cNvSpPr>
            <a:spLocks noGrp="1"/>
          </p:cNvSpPr>
          <p:nvPr>
            <p:ph type="sldNum" sz="quarter" idx="11"/>
          </p:nvPr>
        </p:nvSpPr>
        <p:spPr/>
        <p:txBody>
          <a:bodyPr rtlCol="0"/>
          <a:lstStyle/>
          <a:p>
            <a:fld id="{8FD3915E-3CFC-4F70-B0C5-C56FA6087796}"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BD7A17F-4C13-4A7F-A40D-C6276A7CFD33}" type="datetimeFigureOut">
              <a:rPr kumimoji="1" lang="ja-JP" altLang="en-US" smtClean="0"/>
              <a:t>2023/12/1</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D3915E-3CFC-4F70-B0C5-C56FA608779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B661D-9343-4ADB-AEBC-2B21AC2AEBA4}" type="datetimeFigureOut">
              <a:rPr lang="ja-JP" altLang="en-US" smtClean="0">
                <a:solidFill>
                  <a:prstClr val="black">
                    <a:tint val="75000"/>
                  </a:prstClr>
                </a:solidFill>
              </a:rPr>
              <a:pPr/>
              <a:t>2023/12/1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EFAEE-EBA0-4655-897C-69074E0101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8872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260647"/>
            <a:ext cx="6697262" cy="1584177"/>
          </a:xfrm>
        </p:spPr>
        <p:txBody>
          <a:bodyPr>
            <a:noAutofit/>
          </a:bodyPr>
          <a:lstStyle/>
          <a:p>
            <a:pPr algn="ctr"/>
            <a:r>
              <a:rPr kumimoji="1" lang="ja-JP" altLang="en-US" sz="4000" dirty="0">
                <a:solidFill>
                  <a:schemeClr val="tx1"/>
                </a:solidFill>
                <a:latin typeface="HG丸ｺﾞｼｯｸM-PRO" panose="020F0600000000000000" pitchFamily="50" charset="-128"/>
                <a:ea typeface="HG丸ｺﾞｼｯｸM-PRO" panose="020F0600000000000000" pitchFamily="50" charset="-128"/>
              </a:rPr>
              <a:t>日常生活自立支援事業</a:t>
            </a:r>
            <a:br>
              <a:rPr kumimoji="1" lang="en-US" altLang="ja-JP" sz="4000" dirty="0">
                <a:solidFill>
                  <a:schemeClr val="tx1"/>
                </a:solidFill>
                <a:latin typeface="HG丸ｺﾞｼｯｸM-PRO" panose="020F0600000000000000" pitchFamily="50" charset="-128"/>
                <a:ea typeface="HG丸ｺﾞｼｯｸM-PRO" panose="020F0600000000000000" pitchFamily="50" charset="-128"/>
              </a:rPr>
            </a:br>
            <a:r>
              <a:rPr kumimoji="1" lang="ja-JP" altLang="en-US" sz="4000" dirty="0">
                <a:solidFill>
                  <a:schemeClr val="tx1"/>
                </a:solidFill>
                <a:latin typeface="HG丸ｺﾞｼｯｸM-PRO" panose="020F0600000000000000" pitchFamily="50" charset="-128"/>
                <a:ea typeface="HG丸ｺﾞｼｯｸM-PRO" panose="020F0600000000000000" pitchFamily="50" charset="-128"/>
              </a:rPr>
              <a:t>及び成年後見制度について</a:t>
            </a:r>
          </a:p>
        </p:txBody>
      </p:sp>
      <p:sp>
        <p:nvSpPr>
          <p:cNvPr id="5" name="サブタイトル 2"/>
          <p:cNvSpPr txBox="1">
            <a:spLocks/>
          </p:cNvSpPr>
          <p:nvPr/>
        </p:nvSpPr>
        <p:spPr>
          <a:xfrm>
            <a:off x="5148063" y="5661249"/>
            <a:ext cx="3783463" cy="936104"/>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1"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1"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1"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1"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1"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1"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1"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1"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1" sz="1400" kern="1200" baseline="0">
                <a:solidFill>
                  <a:schemeClr val="tx2"/>
                </a:solidFill>
                <a:latin typeface="+mn-lt"/>
                <a:ea typeface="+mn-ea"/>
                <a:cs typeface="+mn-cs"/>
              </a:defRPr>
            </a:lvl9pPr>
          </a:lstStyle>
          <a:p>
            <a:pPr>
              <a:spcBef>
                <a:spcPts val="0"/>
              </a:spcBef>
            </a:pPr>
            <a:r>
              <a:rPr lang="ja-JP" altLang="en-US" sz="1600" dirty="0">
                <a:solidFill>
                  <a:schemeClr val="tx1"/>
                </a:solidFill>
                <a:latin typeface="HG丸ｺﾞｼｯｸM-PRO" panose="020F0600000000000000" pitchFamily="50" charset="-128"/>
                <a:ea typeface="HG丸ｺﾞｼｯｸM-PRO" panose="020F0600000000000000" pitchFamily="50" charset="-128"/>
              </a:rPr>
              <a:t>社会福祉法人南島原市社会福祉協議会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1600" dirty="0">
                <a:solidFill>
                  <a:schemeClr val="tx1"/>
                </a:solidFill>
                <a:latin typeface="HG丸ｺﾞｼｯｸM-PRO" panose="020F0600000000000000" pitchFamily="50" charset="-128"/>
                <a:ea typeface="HG丸ｺﾞｼｯｸM-PRO" panose="020F0600000000000000" pitchFamily="50" charset="-128"/>
              </a:rPr>
              <a:t>南島原成年後見センター</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1600" dirty="0">
                <a:solidFill>
                  <a:schemeClr val="tx1"/>
                </a:solidFill>
                <a:latin typeface="HG丸ｺﾞｼｯｸM-PRO" panose="020F0600000000000000" pitchFamily="50" charset="-128"/>
                <a:ea typeface="HG丸ｺﾞｼｯｸM-PRO" panose="020F0600000000000000" pitchFamily="50" charset="-128"/>
              </a:rPr>
              <a:t>　　所長　井上　伸也（社会福祉士）</a:t>
            </a:r>
            <a:r>
              <a:rPr lang="ja-JP" altLang="en-US" dirty="0">
                <a:latin typeface="HG丸ｺﾞｼｯｸM-PRO" panose="020F0600000000000000" pitchFamily="50" charset="-128"/>
                <a:ea typeface="HG丸ｺﾞｼｯｸM-PRO" panose="020F0600000000000000" pitchFamily="50" charset="-128"/>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129" y="2276872"/>
            <a:ext cx="3115867" cy="292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11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20190304161601747_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99" r="2123" b="26666"/>
          <a:stretch/>
        </p:blipFill>
        <p:spPr bwMode="auto">
          <a:xfrm>
            <a:off x="561751" y="649621"/>
            <a:ext cx="7315367" cy="6208379"/>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258074" y="143409"/>
            <a:ext cx="8346373"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258074" y="145565"/>
            <a:ext cx="8483834"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日常生活自立支援事業でできること、できないこととは？</a:t>
            </a:r>
          </a:p>
        </p:txBody>
      </p:sp>
    </p:spTree>
    <p:extLst>
      <p:ext uri="{BB962C8B-B14F-4D97-AF65-F5344CB8AC3E}">
        <p14:creationId xmlns:p14="http://schemas.microsoft.com/office/powerpoint/2010/main" val="384387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1132" y="344112"/>
            <a:ext cx="8346373"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241132" y="344112"/>
            <a:ext cx="8483834"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成年後見後見制度と日常生活自立支援事業の関係</a:t>
            </a:r>
          </a:p>
        </p:txBody>
      </p:sp>
      <p:sp>
        <p:nvSpPr>
          <p:cNvPr id="6" name="タイトル 1">
            <a:extLst>
              <a:ext uri="{FF2B5EF4-FFF2-40B4-BE49-F238E27FC236}">
                <a16:creationId xmlns:a16="http://schemas.microsoft.com/office/drawing/2014/main" id="{8D93E55B-1243-40B3-B66E-B85431A2AF87}"/>
              </a:ext>
            </a:extLst>
          </p:cNvPr>
          <p:cNvSpPr txBox="1">
            <a:spLocks/>
          </p:cNvSpPr>
          <p:nvPr/>
        </p:nvSpPr>
        <p:spPr>
          <a:xfrm>
            <a:off x="259278" y="-2253568"/>
            <a:ext cx="8465688" cy="6450283"/>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成年後見制度と日常生活自立支援事業の援助内容の違い</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rPr>
              <a:t>成年後見制度（補助・保佐・後見及び任意後見制度）は、財産管理及び身上監護に関する契約等の法律行為全般を行います。一方、日常生活自立支援事業は、利用者ができる限り地域で自立した生活を継続していくために必要なものとして、福祉サービスの利用援助やそれに付随した日常的な金銭管理等の援助を行います。したがって、本事業の援助範囲を超える内容について援助が必要になった場合（例えば遺産相続の手続きや土地の処分の手続きなど）、また本事業の契約締結に必要な判断能力がなくなり、なお継続的に援助を必要としている場合に成年後見制度への移行を検討することになります。</a:t>
            </a:r>
          </a:p>
        </p:txBody>
      </p:sp>
      <p:sp>
        <p:nvSpPr>
          <p:cNvPr id="2" name="矢印: 上下 1">
            <a:extLst>
              <a:ext uri="{FF2B5EF4-FFF2-40B4-BE49-F238E27FC236}">
                <a16:creationId xmlns:a16="http://schemas.microsoft.com/office/drawing/2014/main" id="{05D46940-65D2-4A96-9CBC-A6AE7D8ACEAA}"/>
              </a:ext>
            </a:extLst>
          </p:cNvPr>
          <p:cNvSpPr/>
          <p:nvPr/>
        </p:nvSpPr>
        <p:spPr>
          <a:xfrm rot="16200000">
            <a:off x="4048580" y="3434699"/>
            <a:ext cx="731477" cy="5760638"/>
          </a:xfrm>
          <a:prstGeom prst="upDownArrow">
            <a:avLst>
              <a:gd name="adj1" fmla="val 50000"/>
              <a:gd name="adj2" fmla="val 110042"/>
            </a:avLst>
          </a:prstGeom>
          <a:gradFill flip="none" rotWithShape="1">
            <a:gsLst>
              <a:gs pos="0">
                <a:schemeClr val="accent1">
                  <a:lumMod val="67000"/>
                </a:schemeClr>
              </a:gs>
              <a:gs pos="25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A698DA2-9585-4D10-B4B9-91E444178063}"/>
              </a:ext>
            </a:extLst>
          </p:cNvPr>
          <p:cNvSpPr txBox="1"/>
          <p:nvPr/>
        </p:nvSpPr>
        <p:spPr>
          <a:xfrm>
            <a:off x="1815013" y="6084185"/>
            <a:ext cx="778422"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高</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8" name="テキスト ボックス 7">
            <a:extLst>
              <a:ext uri="{FF2B5EF4-FFF2-40B4-BE49-F238E27FC236}">
                <a16:creationId xmlns:a16="http://schemas.microsoft.com/office/drawing/2014/main" id="{E5EFC752-089E-4247-93AB-C8C0461594DA}"/>
              </a:ext>
            </a:extLst>
          </p:cNvPr>
          <p:cNvSpPr txBox="1"/>
          <p:nvPr/>
        </p:nvSpPr>
        <p:spPr>
          <a:xfrm>
            <a:off x="6300192" y="6084184"/>
            <a:ext cx="778422"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低</a:t>
            </a:r>
          </a:p>
        </p:txBody>
      </p:sp>
      <p:sp>
        <p:nvSpPr>
          <p:cNvPr id="9" name="テキスト ボックス 8">
            <a:extLst>
              <a:ext uri="{FF2B5EF4-FFF2-40B4-BE49-F238E27FC236}">
                <a16:creationId xmlns:a16="http://schemas.microsoft.com/office/drawing/2014/main" id="{633DA6B0-8598-4A97-945C-ADD341076DAC}"/>
              </a:ext>
            </a:extLst>
          </p:cNvPr>
          <p:cNvSpPr txBox="1"/>
          <p:nvPr/>
        </p:nvSpPr>
        <p:spPr>
          <a:xfrm>
            <a:off x="2805278" y="6068116"/>
            <a:ext cx="3143524"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判断能力</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3" name="正方形/長方形 12">
            <a:extLst>
              <a:ext uri="{FF2B5EF4-FFF2-40B4-BE49-F238E27FC236}">
                <a16:creationId xmlns:a16="http://schemas.microsoft.com/office/drawing/2014/main" id="{E7B399C5-C153-4ABB-8727-FD58656E1659}"/>
              </a:ext>
            </a:extLst>
          </p:cNvPr>
          <p:cNvSpPr/>
          <p:nvPr/>
        </p:nvSpPr>
        <p:spPr>
          <a:xfrm>
            <a:off x="1473757" y="5018459"/>
            <a:ext cx="5806567" cy="86336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807D5F0-EE4A-4096-8D42-38C0E107FDB9}"/>
              </a:ext>
            </a:extLst>
          </p:cNvPr>
          <p:cNvSpPr txBox="1"/>
          <p:nvPr/>
        </p:nvSpPr>
        <p:spPr>
          <a:xfrm>
            <a:off x="1852731" y="5189329"/>
            <a:ext cx="1059437"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補助</a:t>
            </a:r>
          </a:p>
        </p:txBody>
      </p:sp>
      <p:sp>
        <p:nvSpPr>
          <p:cNvPr id="15" name="テキスト ボックス 14">
            <a:extLst>
              <a:ext uri="{FF2B5EF4-FFF2-40B4-BE49-F238E27FC236}">
                <a16:creationId xmlns:a16="http://schemas.microsoft.com/office/drawing/2014/main" id="{00B5BAA9-A321-41A4-9F48-F53756AE15CF}"/>
              </a:ext>
            </a:extLst>
          </p:cNvPr>
          <p:cNvSpPr txBox="1"/>
          <p:nvPr/>
        </p:nvSpPr>
        <p:spPr>
          <a:xfrm>
            <a:off x="3707904" y="5198158"/>
            <a:ext cx="1059437"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保佐</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6" name="テキスト ボックス 15">
            <a:extLst>
              <a:ext uri="{FF2B5EF4-FFF2-40B4-BE49-F238E27FC236}">
                <a16:creationId xmlns:a16="http://schemas.microsoft.com/office/drawing/2014/main" id="{7388FC35-CDC4-4BC4-ACB3-90BDABB0E240}"/>
              </a:ext>
            </a:extLst>
          </p:cNvPr>
          <p:cNvSpPr txBox="1"/>
          <p:nvPr/>
        </p:nvSpPr>
        <p:spPr>
          <a:xfrm>
            <a:off x="5796135" y="5223056"/>
            <a:ext cx="1059437"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後見</a:t>
            </a:r>
            <a:endParaRPr kumimoji="1" lang="ja-JP" altLang="en-US" sz="2400" b="1" dirty="0">
              <a:latin typeface="HG丸ｺﾞｼｯｸM-PRO" panose="020F0400000000000000" pitchFamily="50" charset="-128"/>
              <a:ea typeface="HG丸ｺﾞｼｯｸM-PRO" panose="020F0400000000000000" pitchFamily="50" charset="-128"/>
            </a:endParaRPr>
          </a:p>
        </p:txBody>
      </p:sp>
      <p:cxnSp>
        <p:nvCxnSpPr>
          <p:cNvPr id="17" name="直線コネクタ 16">
            <a:extLst>
              <a:ext uri="{FF2B5EF4-FFF2-40B4-BE49-F238E27FC236}">
                <a16:creationId xmlns:a16="http://schemas.microsoft.com/office/drawing/2014/main" id="{33AB833A-0C82-4662-AFD0-F949B3B6065F}"/>
              </a:ext>
            </a:extLst>
          </p:cNvPr>
          <p:cNvCxnSpPr>
            <a:cxnSpLocks/>
          </p:cNvCxnSpPr>
          <p:nvPr/>
        </p:nvCxnSpPr>
        <p:spPr>
          <a:xfrm>
            <a:off x="3275856" y="5036626"/>
            <a:ext cx="0" cy="863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C3CF947-8BDB-48F3-99F6-22CE9D59132F}"/>
              </a:ext>
            </a:extLst>
          </p:cNvPr>
          <p:cNvCxnSpPr>
            <a:cxnSpLocks/>
          </p:cNvCxnSpPr>
          <p:nvPr/>
        </p:nvCxnSpPr>
        <p:spPr>
          <a:xfrm>
            <a:off x="5364088" y="5018459"/>
            <a:ext cx="0" cy="863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2A88E30D-28DE-425A-AABA-606912857302}"/>
              </a:ext>
            </a:extLst>
          </p:cNvPr>
          <p:cNvSpPr txBox="1"/>
          <p:nvPr/>
        </p:nvSpPr>
        <p:spPr>
          <a:xfrm>
            <a:off x="259279" y="5145144"/>
            <a:ext cx="1228792" cy="646331"/>
          </a:xfrm>
          <a:prstGeom prst="rect">
            <a:avLst/>
          </a:prstGeom>
          <a:noFill/>
        </p:spPr>
        <p:txBody>
          <a:bodyPr wrap="square" rtlCol="0">
            <a:spAutoFit/>
          </a:bodyPr>
          <a:lstStyle/>
          <a:p>
            <a:pPr algn="ctr"/>
            <a:r>
              <a:rPr lang="ja-JP" altLang="en-US" b="1" dirty="0">
                <a:latin typeface="HG丸ｺﾞｼｯｸM-PRO" panose="020F0400000000000000" pitchFamily="50" charset="-128"/>
                <a:ea typeface="HG丸ｺﾞｼｯｸM-PRO" panose="020F0400000000000000" pitchFamily="50" charset="-128"/>
              </a:rPr>
              <a:t>成年後見類　型</a:t>
            </a:r>
            <a:endParaRPr kumimoji="1" lang="ja-JP" altLang="en-US" b="1" dirty="0">
              <a:latin typeface="HG丸ｺﾞｼｯｸM-PRO" panose="020F0400000000000000" pitchFamily="50" charset="-128"/>
              <a:ea typeface="HG丸ｺﾞｼｯｸM-PRO" panose="020F0400000000000000" pitchFamily="50" charset="-128"/>
            </a:endParaRPr>
          </a:p>
        </p:txBody>
      </p:sp>
      <p:sp>
        <p:nvSpPr>
          <p:cNvPr id="23" name="正方形/長方形 22">
            <a:extLst>
              <a:ext uri="{FF2B5EF4-FFF2-40B4-BE49-F238E27FC236}">
                <a16:creationId xmlns:a16="http://schemas.microsoft.com/office/drawing/2014/main" id="{CB8E83E8-F169-4B9B-981B-2F64BCF6CAB9}"/>
              </a:ext>
            </a:extLst>
          </p:cNvPr>
          <p:cNvSpPr/>
          <p:nvPr/>
        </p:nvSpPr>
        <p:spPr>
          <a:xfrm>
            <a:off x="1488070" y="4298353"/>
            <a:ext cx="5806568" cy="60336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DFB90CDA-1E7C-4029-AC78-F532D986CB64}"/>
              </a:ext>
            </a:extLst>
          </p:cNvPr>
          <p:cNvCxnSpPr>
            <a:cxnSpLocks/>
          </p:cNvCxnSpPr>
          <p:nvPr/>
        </p:nvCxnSpPr>
        <p:spPr>
          <a:xfrm>
            <a:off x="5364088" y="4298352"/>
            <a:ext cx="1954" cy="6033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7663CFF-C9A8-4E5F-8843-9925D65951C0}"/>
              </a:ext>
            </a:extLst>
          </p:cNvPr>
          <p:cNvSpPr txBox="1"/>
          <p:nvPr/>
        </p:nvSpPr>
        <p:spPr>
          <a:xfrm>
            <a:off x="5378402" y="4379401"/>
            <a:ext cx="1916236"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対象外</a:t>
            </a:r>
          </a:p>
        </p:txBody>
      </p:sp>
      <p:sp>
        <p:nvSpPr>
          <p:cNvPr id="27" name="テキスト ボックス 26">
            <a:extLst>
              <a:ext uri="{FF2B5EF4-FFF2-40B4-BE49-F238E27FC236}">
                <a16:creationId xmlns:a16="http://schemas.microsoft.com/office/drawing/2014/main" id="{8D8BA7DF-D502-4E63-850B-0F87F36ACDD6}"/>
              </a:ext>
            </a:extLst>
          </p:cNvPr>
          <p:cNvSpPr txBox="1"/>
          <p:nvPr/>
        </p:nvSpPr>
        <p:spPr>
          <a:xfrm>
            <a:off x="1533999" y="4298352"/>
            <a:ext cx="3790146" cy="584775"/>
          </a:xfrm>
          <a:prstGeom prst="rect">
            <a:avLst/>
          </a:prstGeom>
          <a:noFill/>
        </p:spPr>
        <p:txBody>
          <a:bodyPr wrap="square" rtlCol="0">
            <a:spAutoFit/>
          </a:bodyPr>
          <a:lstStyle/>
          <a:p>
            <a:pPr algn="ctr"/>
            <a:r>
              <a:rPr lang="ja-JP" altLang="en-US" sz="1600" b="1" dirty="0">
                <a:latin typeface="HG丸ｺﾞｼｯｸM-PRO" panose="020F0400000000000000" pitchFamily="50" charset="-128"/>
                <a:ea typeface="HG丸ｺﾞｼｯｸM-PRO" panose="020F0400000000000000" pitchFamily="50" charset="-128"/>
              </a:rPr>
              <a:t>日常生活自立支援事業で</a:t>
            </a:r>
            <a:endParaRPr lang="en-US" altLang="ja-JP" sz="1600" b="1" dirty="0">
              <a:latin typeface="HG丸ｺﾞｼｯｸM-PRO" panose="020F0400000000000000" pitchFamily="50" charset="-128"/>
              <a:ea typeface="HG丸ｺﾞｼｯｸM-PRO" panose="020F0400000000000000" pitchFamily="50" charset="-128"/>
            </a:endParaRPr>
          </a:p>
          <a:p>
            <a:pPr algn="ctr"/>
            <a:r>
              <a:rPr lang="ja-JP" altLang="en-US" sz="1600" b="1" dirty="0">
                <a:latin typeface="HG丸ｺﾞｼｯｸM-PRO" panose="020F0400000000000000" pitchFamily="50" charset="-128"/>
                <a:ea typeface="HG丸ｺﾞｼｯｸM-PRO" panose="020F0400000000000000" pitchFamily="50" charset="-128"/>
              </a:rPr>
              <a:t>支援できる可能性あり</a:t>
            </a:r>
            <a:endParaRPr kumimoji="1" lang="ja-JP" altLang="en-US" sz="1600" b="1" dirty="0">
              <a:latin typeface="HG丸ｺﾞｼｯｸM-PRO" panose="020F0400000000000000" pitchFamily="50" charset="-128"/>
              <a:ea typeface="HG丸ｺﾞｼｯｸM-PRO" panose="020F0400000000000000" pitchFamily="50" charset="-128"/>
            </a:endParaRPr>
          </a:p>
        </p:txBody>
      </p:sp>
      <p:sp>
        <p:nvSpPr>
          <p:cNvPr id="30" name="テキスト ボックス 29">
            <a:extLst>
              <a:ext uri="{FF2B5EF4-FFF2-40B4-BE49-F238E27FC236}">
                <a16:creationId xmlns:a16="http://schemas.microsoft.com/office/drawing/2014/main" id="{BA7521C7-C350-4B08-BE8D-D2ABEB32D755}"/>
              </a:ext>
            </a:extLst>
          </p:cNvPr>
          <p:cNvSpPr txBox="1"/>
          <p:nvPr/>
        </p:nvSpPr>
        <p:spPr>
          <a:xfrm>
            <a:off x="259277" y="4287067"/>
            <a:ext cx="1260407" cy="646331"/>
          </a:xfrm>
          <a:prstGeom prst="rect">
            <a:avLst/>
          </a:prstGeom>
          <a:noFill/>
        </p:spPr>
        <p:txBody>
          <a:bodyPr wrap="square" rtlCol="0">
            <a:spAutoFit/>
          </a:bodyPr>
          <a:lstStyle/>
          <a:p>
            <a:pPr algn="ctr"/>
            <a:r>
              <a:rPr kumimoji="1" lang="ja-JP" altLang="en-US" b="1" dirty="0">
                <a:latin typeface="HG丸ｺﾞｼｯｸM-PRO" panose="020F0400000000000000" pitchFamily="50" charset="-128"/>
                <a:ea typeface="HG丸ｺﾞｼｯｸM-PRO" panose="020F0400000000000000" pitchFamily="50" charset="-128"/>
              </a:rPr>
              <a:t>日　自</a:t>
            </a:r>
            <a:endParaRPr kumimoji="1" lang="en-US" altLang="ja-JP" b="1" dirty="0">
              <a:latin typeface="HG丸ｺﾞｼｯｸM-PRO" panose="020F0400000000000000" pitchFamily="50" charset="-128"/>
              <a:ea typeface="HG丸ｺﾞｼｯｸM-PRO" panose="020F0400000000000000" pitchFamily="50" charset="-128"/>
            </a:endParaRPr>
          </a:p>
          <a:p>
            <a:pPr algn="ctr"/>
            <a:r>
              <a:rPr kumimoji="1" lang="ja-JP" altLang="en-US" b="1" dirty="0">
                <a:latin typeface="HG丸ｺﾞｼｯｸM-PRO" panose="020F0400000000000000" pitchFamily="50" charset="-128"/>
                <a:ea typeface="HG丸ｺﾞｼｯｸM-PRO" panose="020F0400000000000000" pitchFamily="50" charset="-128"/>
              </a:rPr>
              <a:t>利用者</a:t>
            </a:r>
          </a:p>
        </p:txBody>
      </p:sp>
    </p:spTree>
    <p:extLst>
      <p:ext uri="{BB962C8B-B14F-4D97-AF65-F5344CB8AC3E}">
        <p14:creationId xmlns:p14="http://schemas.microsoft.com/office/powerpoint/2010/main" val="24937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78265" y="1886846"/>
            <a:ext cx="3748189" cy="203319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認知症の高齢者</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知的障がい者</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精神障がい者など</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68576" y="924248"/>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981084"/>
            <a:ext cx="4419448"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●成年後見制度とは？</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3176888" y="1886846"/>
            <a:ext cx="5400600" cy="144016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a:solidFill>
                  <a:schemeClr val="tx1"/>
                </a:solidFill>
                <a:latin typeface="HG丸ｺﾞｼｯｸM-PRO" panose="020F0600000000000000" pitchFamily="50" charset="-128"/>
                <a:ea typeface="HG丸ｺﾞｼｯｸM-PRO" panose="020F0600000000000000" pitchFamily="50" charset="-128"/>
              </a:rPr>
              <a:t>　正しい判断ができない</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認知症によるもの忘れ」と「加齢によるもの忘れ」の違いとは ...">
            <a:extLst>
              <a:ext uri="{FF2B5EF4-FFF2-40B4-BE49-F238E27FC236}">
                <a16:creationId xmlns:a16="http://schemas.microsoft.com/office/drawing/2014/main" id="{FD442110-5022-EADB-BDEC-B6EDD1BF72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106" y="3068960"/>
            <a:ext cx="3967986" cy="2249214"/>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1074EC30-53F2-297A-C6C7-ECA1F41682BF}"/>
              </a:ext>
            </a:extLst>
          </p:cNvPr>
          <p:cNvSpPr txBox="1">
            <a:spLocks/>
          </p:cNvSpPr>
          <p:nvPr/>
        </p:nvSpPr>
        <p:spPr>
          <a:xfrm>
            <a:off x="899592" y="4902607"/>
            <a:ext cx="7272808" cy="144016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rgbClr val="FF0000"/>
                </a:solidFill>
                <a:latin typeface="HG丸ｺﾞｼｯｸM-PRO" panose="020F0600000000000000" pitchFamily="50" charset="-128"/>
                <a:ea typeface="HG丸ｺﾞｼｯｸM-PRO" panose="020F0600000000000000" pitchFamily="50" charset="-128"/>
              </a:rPr>
              <a:t>財産管理や身上の保護、</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法的な</a:t>
            </a:r>
            <a:r>
              <a:rPr lang="ja-JP" altLang="en-US" sz="2400" dirty="0">
                <a:solidFill>
                  <a:srgbClr val="FF0000"/>
                </a:solidFill>
                <a:latin typeface="HG丸ｺﾞｼｯｸM-PRO" panose="020F0600000000000000" pitchFamily="50" charset="-128"/>
                <a:ea typeface="HG丸ｺﾞｼｯｸM-PRO" panose="020F0600000000000000" pitchFamily="50" charset="-128"/>
              </a:rPr>
              <a:t>契約等を代理で行う</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0E57D9F7-4924-5092-7AAA-91DE04DE93B2}"/>
              </a:ext>
            </a:extLst>
          </p:cNvPr>
          <p:cNvSpPr txBox="1">
            <a:spLocks/>
          </p:cNvSpPr>
          <p:nvPr/>
        </p:nvSpPr>
        <p:spPr>
          <a:xfrm>
            <a:off x="251520" y="116632"/>
            <a:ext cx="5472608" cy="72008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3200" dirty="0">
                <a:solidFill>
                  <a:schemeClr val="tx1"/>
                </a:solidFill>
                <a:latin typeface="HG丸ｺﾞｼｯｸM-PRO" panose="020F0600000000000000" pitchFamily="50" charset="-128"/>
                <a:ea typeface="HG丸ｺﾞｼｯｸM-PRO" panose="020F0600000000000000" pitchFamily="50" charset="-128"/>
              </a:rPr>
              <a:t>3.</a:t>
            </a:r>
            <a:r>
              <a:rPr lang="ja-JP" altLang="en-US" sz="3200" dirty="0">
                <a:solidFill>
                  <a:schemeClr val="tx1"/>
                </a:solidFill>
                <a:latin typeface="HG丸ｺﾞｼｯｸM-PRO" panose="020F0600000000000000" pitchFamily="50" charset="-128"/>
                <a:ea typeface="HG丸ｺﾞｼｯｸM-PRO" panose="020F0600000000000000" pitchFamily="50" charset="-128"/>
              </a:rPr>
              <a:t>成年後見制度について</a:t>
            </a:r>
          </a:p>
        </p:txBody>
      </p:sp>
    </p:spTree>
    <p:extLst>
      <p:ext uri="{BB962C8B-B14F-4D97-AF65-F5344CB8AC3E}">
        <p14:creationId xmlns:p14="http://schemas.microsoft.com/office/powerpoint/2010/main" val="7298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F5F3B8A9-B996-75C2-605B-454192C356EA}"/>
              </a:ext>
            </a:extLst>
          </p:cNvPr>
          <p:cNvSpPr/>
          <p:nvPr/>
        </p:nvSpPr>
        <p:spPr>
          <a:xfrm>
            <a:off x="539552" y="1134715"/>
            <a:ext cx="2736304" cy="1934245"/>
          </a:xfrm>
          <a:prstGeom prst="ellipse">
            <a:avLst/>
          </a:prstGeom>
          <a:gradFill flip="none" rotWithShape="1">
            <a:gsLst>
              <a:gs pos="0">
                <a:schemeClr val="accent2">
                  <a:lumMod val="0"/>
                  <a:lumOff val="100000"/>
                </a:schemeClr>
              </a:gs>
              <a:gs pos="26000">
                <a:schemeClr val="accent2">
                  <a:lumMod val="0"/>
                  <a:lumOff val="100000"/>
                </a:schemeClr>
              </a:gs>
              <a:gs pos="100000">
                <a:schemeClr val="accent2">
                  <a:lumMod val="100000"/>
                </a:schemeClr>
              </a:gs>
            </a:gsLst>
            <a:path path="circle">
              <a:fillToRect l="50000" t="50000" r="50000" b="50000"/>
            </a:path>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572069" y="1815872"/>
            <a:ext cx="3274965" cy="512539"/>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高齢者の増加</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●なぜこの制度ができたのか？</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3131840" y="1347064"/>
            <a:ext cx="5832648" cy="223224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dirty="0">
                <a:solidFill>
                  <a:schemeClr val="tx1"/>
                </a:solidFill>
                <a:latin typeface="HG丸ｺﾞｼｯｸM-PRO" panose="020F0600000000000000" pitchFamily="50" charset="-128"/>
                <a:ea typeface="HG丸ｺﾞｼｯｸM-PRO" panose="020F0600000000000000" pitchFamily="50" charset="-128"/>
              </a:rPr>
              <a:t>認知症やひとり暮らしの高齢者</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消費者被害　経済的虐待など</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074" name="Picture 2" descr="高齢者虐待イラスト｜無料イラスト・フリー素材なら「イラストAC」">
            <a:extLst>
              <a:ext uri="{FF2B5EF4-FFF2-40B4-BE49-F238E27FC236}">
                <a16:creationId xmlns:a16="http://schemas.microsoft.com/office/drawing/2014/main" id="{01C55712-20D6-9DEA-737F-AE1C62A86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422" y="2882234"/>
            <a:ext cx="2016224" cy="159052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D666B17D-B3E9-BF93-CDE2-3913B0A7EBAB}"/>
              </a:ext>
            </a:extLst>
          </p:cNvPr>
          <p:cNvSpPr txBox="1">
            <a:spLocks/>
          </p:cNvSpPr>
          <p:nvPr/>
        </p:nvSpPr>
        <p:spPr>
          <a:xfrm>
            <a:off x="2209552" y="4607161"/>
            <a:ext cx="4383277" cy="223224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800" dirty="0">
                <a:solidFill>
                  <a:schemeClr val="tx1"/>
                </a:solidFill>
                <a:latin typeface="HG丸ｺﾞｼｯｸM-PRO" panose="020F0600000000000000" pitchFamily="50" charset="-128"/>
                <a:ea typeface="HG丸ｺﾞｼｯｸM-PRO" panose="020F0600000000000000" pitchFamily="50" charset="-128"/>
              </a:rPr>
              <a:t>2000</a:t>
            </a:r>
            <a:r>
              <a:rPr lang="ja-JP" altLang="en-US" sz="2800" dirty="0">
                <a:solidFill>
                  <a:schemeClr val="tx1"/>
                </a:solidFill>
                <a:latin typeface="HG丸ｺﾞｼｯｸM-PRO" panose="020F0600000000000000" pitchFamily="50" charset="-128"/>
                <a:ea typeface="HG丸ｺﾞｼｯｸM-PRO" panose="020F0600000000000000" pitchFamily="50" charset="-128"/>
              </a:rPr>
              <a:t>年</a:t>
            </a:r>
            <a:r>
              <a:rPr lang="en-US" altLang="ja-JP" sz="2800" dirty="0">
                <a:solidFill>
                  <a:schemeClr val="tx1"/>
                </a:solidFill>
                <a:latin typeface="HG丸ｺﾞｼｯｸM-PRO" panose="020F0600000000000000" pitchFamily="50" charset="-128"/>
                <a:ea typeface="HG丸ｺﾞｼｯｸM-PRO" panose="020F0600000000000000" pitchFamily="50" charset="-128"/>
              </a:rPr>
              <a:t>4</a:t>
            </a:r>
            <a:r>
              <a:rPr lang="ja-JP" altLang="en-US" sz="2800" dirty="0">
                <a:solidFill>
                  <a:schemeClr val="tx1"/>
                </a:solidFill>
                <a:latin typeface="HG丸ｺﾞｼｯｸM-PRO" panose="020F0600000000000000" pitchFamily="50" charset="-128"/>
                <a:ea typeface="HG丸ｺﾞｼｯｸM-PRO" panose="020F0600000000000000" pitchFamily="50" charset="-128"/>
              </a:rPr>
              <a:t>月</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b="1" dirty="0">
                <a:solidFill>
                  <a:schemeClr val="tx1"/>
                </a:solidFill>
                <a:latin typeface="HG丸ｺﾞｼｯｸM-PRO" panose="020F0600000000000000" pitchFamily="50" charset="-128"/>
                <a:ea typeface="HG丸ｺﾞｼｯｸM-PRO" panose="020F0600000000000000" pitchFamily="50" charset="-128"/>
              </a:rPr>
              <a:t>介護保険制度の開始</a:t>
            </a: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076" name="Picture 4" descr="ご家族や地域で見守る！ご高齢者をねらう特殊詐欺の手口と対策 ...">
            <a:extLst>
              <a:ext uri="{FF2B5EF4-FFF2-40B4-BE49-F238E27FC236}">
                <a16:creationId xmlns:a16="http://schemas.microsoft.com/office/drawing/2014/main" id="{ED207CC6-3851-AD86-161D-4D06AC503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882164"/>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8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●成年後見制度は２つあります</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614944" y="637351"/>
            <a:ext cx="7790823" cy="144016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法定後見制度</a:t>
            </a:r>
            <a:r>
              <a:rPr lang="ja-JP" altLang="en-US" sz="1800" dirty="0">
                <a:solidFill>
                  <a:schemeClr val="tx1"/>
                </a:solidFill>
                <a:latin typeface="HG丸ｺﾞｼｯｸM-PRO" panose="020F0600000000000000" pitchFamily="50" charset="-128"/>
                <a:ea typeface="HG丸ｺﾞｼｯｸM-PRO" panose="020F0600000000000000" pitchFamily="50" charset="-128"/>
              </a:rPr>
              <a:t>（すでに判断能力が低下している）</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B1CC747E-563C-5CE1-FFB4-A6676FCB3880}"/>
              </a:ext>
            </a:extLst>
          </p:cNvPr>
          <p:cNvSpPr txBox="1"/>
          <p:nvPr/>
        </p:nvSpPr>
        <p:spPr>
          <a:xfrm>
            <a:off x="1033806" y="2022845"/>
            <a:ext cx="1260407" cy="646331"/>
          </a:xfrm>
          <a:prstGeom prst="rect">
            <a:avLst/>
          </a:prstGeom>
          <a:noFill/>
        </p:spPr>
        <p:txBody>
          <a:bodyPr wrap="square" rtlCol="0">
            <a:spAutoFit/>
          </a:bodyPr>
          <a:lstStyle/>
          <a:p>
            <a:pPr algn="ctr"/>
            <a:r>
              <a:rPr lang="ja-JP" altLang="en-US" b="1" dirty="0">
                <a:latin typeface="HG丸ｺﾞｼｯｸM-PRO" panose="020F0400000000000000" pitchFamily="50" charset="-128"/>
                <a:ea typeface="HG丸ｺﾞｼｯｸM-PRO" panose="020F0400000000000000" pitchFamily="50" charset="-128"/>
              </a:rPr>
              <a:t>成年後見類　型</a:t>
            </a:r>
            <a:endParaRPr kumimoji="1" lang="ja-JP" altLang="en-US" b="1" dirty="0">
              <a:latin typeface="HG丸ｺﾞｼｯｸM-PRO" panose="020F0400000000000000" pitchFamily="50" charset="-128"/>
              <a:ea typeface="HG丸ｺﾞｼｯｸM-PRO" panose="020F0400000000000000" pitchFamily="50" charset="-128"/>
            </a:endParaRPr>
          </a:p>
        </p:txBody>
      </p:sp>
      <p:sp>
        <p:nvSpPr>
          <p:cNvPr id="8" name="正方形/長方形 7">
            <a:extLst>
              <a:ext uri="{FF2B5EF4-FFF2-40B4-BE49-F238E27FC236}">
                <a16:creationId xmlns:a16="http://schemas.microsoft.com/office/drawing/2014/main" id="{5F955B62-31D0-D4C2-460E-3A6105258C7D}"/>
              </a:ext>
            </a:extLst>
          </p:cNvPr>
          <p:cNvSpPr/>
          <p:nvPr/>
        </p:nvSpPr>
        <p:spPr>
          <a:xfrm>
            <a:off x="2357131" y="1905869"/>
            <a:ext cx="5806567" cy="86336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29472BF-A9E6-C760-929D-6FFA9CD5BA88}"/>
              </a:ext>
            </a:extLst>
          </p:cNvPr>
          <p:cNvSpPr txBox="1"/>
          <p:nvPr/>
        </p:nvSpPr>
        <p:spPr>
          <a:xfrm>
            <a:off x="2759372" y="2077510"/>
            <a:ext cx="1059437"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補助</a:t>
            </a:r>
          </a:p>
        </p:txBody>
      </p:sp>
      <p:cxnSp>
        <p:nvCxnSpPr>
          <p:cNvPr id="10" name="直線コネクタ 9">
            <a:extLst>
              <a:ext uri="{FF2B5EF4-FFF2-40B4-BE49-F238E27FC236}">
                <a16:creationId xmlns:a16="http://schemas.microsoft.com/office/drawing/2014/main" id="{CD2E45DA-86C9-582B-9FB0-AAD81F47A288}"/>
              </a:ext>
            </a:extLst>
          </p:cNvPr>
          <p:cNvCxnSpPr>
            <a:cxnSpLocks/>
          </p:cNvCxnSpPr>
          <p:nvPr/>
        </p:nvCxnSpPr>
        <p:spPr>
          <a:xfrm>
            <a:off x="4283968" y="1905869"/>
            <a:ext cx="0" cy="863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C5F1155-13C9-66ED-5C81-33356424FD41}"/>
              </a:ext>
            </a:extLst>
          </p:cNvPr>
          <p:cNvSpPr txBox="1"/>
          <p:nvPr/>
        </p:nvSpPr>
        <p:spPr>
          <a:xfrm>
            <a:off x="4721815" y="2077510"/>
            <a:ext cx="1059437"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保佐</a:t>
            </a:r>
            <a:endParaRPr kumimoji="1" lang="ja-JP" altLang="en-US" sz="2400" b="1" dirty="0">
              <a:latin typeface="HG丸ｺﾞｼｯｸM-PRO" panose="020F0400000000000000" pitchFamily="50" charset="-128"/>
              <a:ea typeface="HG丸ｺﾞｼｯｸM-PRO" panose="020F0400000000000000" pitchFamily="50" charset="-128"/>
            </a:endParaRPr>
          </a:p>
        </p:txBody>
      </p:sp>
      <p:cxnSp>
        <p:nvCxnSpPr>
          <p:cNvPr id="12" name="直線コネクタ 11">
            <a:extLst>
              <a:ext uri="{FF2B5EF4-FFF2-40B4-BE49-F238E27FC236}">
                <a16:creationId xmlns:a16="http://schemas.microsoft.com/office/drawing/2014/main" id="{C18DC473-18EF-59A5-76E3-A9CE90859B37}"/>
              </a:ext>
            </a:extLst>
          </p:cNvPr>
          <p:cNvCxnSpPr>
            <a:cxnSpLocks/>
          </p:cNvCxnSpPr>
          <p:nvPr/>
        </p:nvCxnSpPr>
        <p:spPr>
          <a:xfrm>
            <a:off x="6300192" y="1905869"/>
            <a:ext cx="0" cy="863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666CB87-B74D-CE53-39FA-E5BE326F0D65}"/>
              </a:ext>
            </a:extLst>
          </p:cNvPr>
          <p:cNvSpPr txBox="1"/>
          <p:nvPr/>
        </p:nvSpPr>
        <p:spPr>
          <a:xfrm>
            <a:off x="6741346" y="2093860"/>
            <a:ext cx="1059437"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後見</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4" name="矢印: 上下 13">
            <a:extLst>
              <a:ext uri="{FF2B5EF4-FFF2-40B4-BE49-F238E27FC236}">
                <a16:creationId xmlns:a16="http://schemas.microsoft.com/office/drawing/2014/main" id="{1C1D8248-C831-E265-E9AB-4CFE59ED475F}"/>
              </a:ext>
            </a:extLst>
          </p:cNvPr>
          <p:cNvSpPr/>
          <p:nvPr/>
        </p:nvSpPr>
        <p:spPr>
          <a:xfrm rot="16200000">
            <a:off x="4871712" y="324382"/>
            <a:ext cx="731477" cy="5760638"/>
          </a:xfrm>
          <a:prstGeom prst="upDownArrow">
            <a:avLst>
              <a:gd name="adj1" fmla="val 50000"/>
              <a:gd name="adj2" fmla="val 110042"/>
            </a:avLst>
          </a:prstGeom>
          <a:gradFill flip="none" rotWithShape="1">
            <a:gsLst>
              <a:gs pos="0">
                <a:schemeClr val="accent1">
                  <a:lumMod val="67000"/>
                </a:schemeClr>
              </a:gs>
              <a:gs pos="25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F2831DE-94DA-4535-2E9E-2B720481646D}"/>
              </a:ext>
            </a:extLst>
          </p:cNvPr>
          <p:cNvSpPr txBox="1"/>
          <p:nvPr/>
        </p:nvSpPr>
        <p:spPr>
          <a:xfrm>
            <a:off x="2555776" y="2929772"/>
            <a:ext cx="778422"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高</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6" name="テキスト ボックス 15">
            <a:extLst>
              <a:ext uri="{FF2B5EF4-FFF2-40B4-BE49-F238E27FC236}">
                <a16:creationId xmlns:a16="http://schemas.microsoft.com/office/drawing/2014/main" id="{01E352B6-0C3C-26B4-0F34-F9EAF182ED85}"/>
              </a:ext>
            </a:extLst>
          </p:cNvPr>
          <p:cNvSpPr txBox="1"/>
          <p:nvPr/>
        </p:nvSpPr>
        <p:spPr>
          <a:xfrm>
            <a:off x="7106072" y="2945541"/>
            <a:ext cx="778422"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低</a:t>
            </a:r>
          </a:p>
        </p:txBody>
      </p:sp>
      <p:sp>
        <p:nvSpPr>
          <p:cNvPr id="17" name="テキスト ボックス 16">
            <a:extLst>
              <a:ext uri="{FF2B5EF4-FFF2-40B4-BE49-F238E27FC236}">
                <a16:creationId xmlns:a16="http://schemas.microsoft.com/office/drawing/2014/main" id="{6A8CAF42-1196-1C0A-1217-0673A98FA4C5}"/>
              </a:ext>
            </a:extLst>
          </p:cNvPr>
          <p:cNvSpPr txBox="1"/>
          <p:nvPr/>
        </p:nvSpPr>
        <p:spPr>
          <a:xfrm>
            <a:off x="3645285" y="2973655"/>
            <a:ext cx="3143524" cy="461665"/>
          </a:xfrm>
          <a:prstGeom prst="rect">
            <a:avLst/>
          </a:prstGeom>
          <a:no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判断能力</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8" name="タイトル 1">
            <a:extLst>
              <a:ext uri="{FF2B5EF4-FFF2-40B4-BE49-F238E27FC236}">
                <a16:creationId xmlns:a16="http://schemas.microsoft.com/office/drawing/2014/main" id="{12700DE8-9943-0096-B551-203B5AB4D321}"/>
              </a:ext>
            </a:extLst>
          </p:cNvPr>
          <p:cNvSpPr txBox="1">
            <a:spLocks/>
          </p:cNvSpPr>
          <p:nvPr/>
        </p:nvSpPr>
        <p:spPr>
          <a:xfrm>
            <a:off x="614942" y="3570013"/>
            <a:ext cx="7790823" cy="144016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任意後見制度</a:t>
            </a:r>
            <a:r>
              <a:rPr lang="ja-JP" altLang="en-US" sz="1800" dirty="0">
                <a:solidFill>
                  <a:schemeClr val="tx1"/>
                </a:solidFill>
                <a:latin typeface="HG丸ｺﾞｼｯｸM-PRO" panose="020F0600000000000000" pitchFamily="50" charset="-128"/>
                <a:ea typeface="HG丸ｺﾞｼｯｸM-PRO" panose="020F0600000000000000" pitchFamily="50" charset="-128"/>
              </a:rPr>
              <a:t>（判断能力があるうちに契約しておく）</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タイトル 1">
            <a:extLst>
              <a:ext uri="{FF2B5EF4-FFF2-40B4-BE49-F238E27FC236}">
                <a16:creationId xmlns:a16="http://schemas.microsoft.com/office/drawing/2014/main" id="{1EA56AE5-50ED-6995-23FC-75DB2F5AA70B}"/>
              </a:ext>
            </a:extLst>
          </p:cNvPr>
          <p:cNvSpPr txBox="1">
            <a:spLocks/>
          </p:cNvSpPr>
          <p:nvPr/>
        </p:nvSpPr>
        <p:spPr>
          <a:xfrm>
            <a:off x="826403" y="4757236"/>
            <a:ext cx="7790823" cy="83148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800" dirty="0">
                <a:solidFill>
                  <a:schemeClr val="tx1"/>
                </a:solidFill>
                <a:latin typeface="HG丸ｺﾞｼｯｸM-PRO" panose="020F0600000000000000" pitchFamily="50" charset="-128"/>
                <a:ea typeface="HG丸ｺﾞｼｯｸM-PRO" panose="020F0600000000000000" pitchFamily="50" charset="-128"/>
              </a:rPr>
              <a:t>判断能力が十分なうちに、将来の判断能力の低下に備えて、自分の思いで、公正証書で後見人を決めておくことができます。もちろん後見人になってほしい人の了解が必要です。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1601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883251" y="1156815"/>
            <a:ext cx="1564389"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申立て</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7875832"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●法定後見制度の利用の流れ</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3" name="矢印: 右 2">
            <a:extLst>
              <a:ext uri="{FF2B5EF4-FFF2-40B4-BE49-F238E27FC236}">
                <a16:creationId xmlns:a16="http://schemas.microsoft.com/office/drawing/2014/main" id="{A16CDF2E-0D4A-5175-73D9-28D721B4B0E8}"/>
              </a:ext>
            </a:extLst>
          </p:cNvPr>
          <p:cNvSpPr/>
          <p:nvPr/>
        </p:nvSpPr>
        <p:spPr>
          <a:xfrm>
            <a:off x="2708879" y="1310058"/>
            <a:ext cx="579360" cy="288032"/>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E23AE213-DFAB-CD7F-A3BC-1027C194DAEB}"/>
              </a:ext>
            </a:extLst>
          </p:cNvPr>
          <p:cNvSpPr txBox="1">
            <a:spLocks/>
          </p:cNvSpPr>
          <p:nvPr/>
        </p:nvSpPr>
        <p:spPr>
          <a:xfrm>
            <a:off x="547673" y="1863586"/>
            <a:ext cx="2235544"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後見</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保佐</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補助の</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開始申し立て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800" b="1" dirty="0">
                <a:solidFill>
                  <a:schemeClr val="tx1"/>
                </a:solidFill>
                <a:latin typeface="HG丸ｺﾞｼｯｸM-PRO" panose="020F0600000000000000" pitchFamily="50" charset="-128"/>
                <a:ea typeface="HG丸ｺﾞｼｯｸM-PRO" panose="020F0600000000000000" pitchFamily="50" charset="-128"/>
              </a:rPr>
              <a:t>家庭裁判所へ提出</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id="{62B0BC54-4363-3550-10B9-F1B1E1EA8C82}"/>
              </a:ext>
            </a:extLst>
          </p:cNvPr>
          <p:cNvSpPr txBox="1">
            <a:spLocks/>
          </p:cNvSpPr>
          <p:nvPr/>
        </p:nvSpPr>
        <p:spPr>
          <a:xfrm>
            <a:off x="3646631" y="1155309"/>
            <a:ext cx="2567098"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審判手続き</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a:extLst>
              <a:ext uri="{FF2B5EF4-FFF2-40B4-BE49-F238E27FC236}">
                <a16:creationId xmlns:a16="http://schemas.microsoft.com/office/drawing/2014/main" id="{50B6D55C-82E9-F9F1-8E07-D52E869EA5A5}"/>
              </a:ext>
            </a:extLst>
          </p:cNvPr>
          <p:cNvSpPr txBox="1">
            <a:spLocks/>
          </p:cNvSpPr>
          <p:nvPr/>
        </p:nvSpPr>
        <p:spPr>
          <a:xfrm>
            <a:off x="3812408" y="1568995"/>
            <a:ext cx="2235544"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家庭裁判所調査官が面接や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調査を行います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矢印: 折線 10">
            <a:extLst>
              <a:ext uri="{FF2B5EF4-FFF2-40B4-BE49-F238E27FC236}">
                <a16:creationId xmlns:a16="http://schemas.microsoft.com/office/drawing/2014/main" id="{5F1B9A7A-5E1A-0DB1-DD0C-90F649D49332}"/>
              </a:ext>
            </a:extLst>
          </p:cNvPr>
          <p:cNvSpPr/>
          <p:nvPr/>
        </p:nvSpPr>
        <p:spPr>
          <a:xfrm rot="5400000">
            <a:off x="6170249" y="1403063"/>
            <a:ext cx="792088" cy="643422"/>
          </a:xfrm>
          <a:prstGeom prst="ben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タイトル 1">
            <a:extLst>
              <a:ext uri="{FF2B5EF4-FFF2-40B4-BE49-F238E27FC236}">
                <a16:creationId xmlns:a16="http://schemas.microsoft.com/office/drawing/2014/main" id="{1FF6ADA4-26FA-0950-AF2F-85484E9BB4BA}"/>
              </a:ext>
            </a:extLst>
          </p:cNvPr>
          <p:cNvSpPr txBox="1">
            <a:spLocks/>
          </p:cNvSpPr>
          <p:nvPr/>
        </p:nvSpPr>
        <p:spPr>
          <a:xfrm>
            <a:off x="5441215" y="2294392"/>
            <a:ext cx="2567097"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選任・審判</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矢印: 右 12">
            <a:extLst>
              <a:ext uri="{FF2B5EF4-FFF2-40B4-BE49-F238E27FC236}">
                <a16:creationId xmlns:a16="http://schemas.microsoft.com/office/drawing/2014/main" id="{3092419D-EEE9-F0D1-7F71-49921CEE6F27}"/>
              </a:ext>
            </a:extLst>
          </p:cNvPr>
          <p:cNvSpPr/>
          <p:nvPr/>
        </p:nvSpPr>
        <p:spPr>
          <a:xfrm rot="5400000">
            <a:off x="6276793" y="3651764"/>
            <a:ext cx="900710" cy="321711"/>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C484525F-4C8C-BFD4-1C19-CD5DCF0797B2}"/>
              </a:ext>
            </a:extLst>
          </p:cNvPr>
          <p:cNvSpPr txBox="1">
            <a:spLocks/>
          </p:cNvSpPr>
          <p:nvPr/>
        </p:nvSpPr>
        <p:spPr>
          <a:xfrm>
            <a:off x="5592537" y="2665383"/>
            <a:ext cx="2235544"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裁判官が後見人等を選任し　審判する</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タイトル 1">
            <a:extLst>
              <a:ext uri="{FF2B5EF4-FFF2-40B4-BE49-F238E27FC236}">
                <a16:creationId xmlns:a16="http://schemas.microsoft.com/office/drawing/2014/main" id="{D980E394-45C6-BE9C-95C8-6D9E605E8814}"/>
              </a:ext>
            </a:extLst>
          </p:cNvPr>
          <p:cNvSpPr txBox="1">
            <a:spLocks/>
          </p:cNvSpPr>
          <p:nvPr/>
        </p:nvSpPr>
        <p:spPr>
          <a:xfrm>
            <a:off x="5913553" y="4262973"/>
            <a:ext cx="1593512"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確　定</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タイトル 1">
            <a:extLst>
              <a:ext uri="{FF2B5EF4-FFF2-40B4-BE49-F238E27FC236}">
                <a16:creationId xmlns:a16="http://schemas.microsoft.com/office/drawing/2014/main" id="{0A65B548-F5A8-4EA1-5854-2892B0DE73ED}"/>
              </a:ext>
            </a:extLst>
          </p:cNvPr>
          <p:cNvSpPr txBox="1">
            <a:spLocks/>
          </p:cNvSpPr>
          <p:nvPr/>
        </p:nvSpPr>
        <p:spPr>
          <a:xfrm>
            <a:off x="4401191" y="3411460"/>
            <a:ext cx="2235544" cy="74915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審判後、官報に掲載され異議申立がないかなどを確認</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10</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a:t>
            </a:r>
            <a:r>
              <a:rPr lang="en-US" altLang="ja-JP" sz="1200" dirty="0">
                <a:solidFill>
                  <a:schemeClr val="tx1"/>
                </a:solidFill>
                <a:latin typeface="HG丸ｺﾞｼｯｸM-PRO" panose="020F0600000000000000" pitchFamily="50" charset="-128"/>
                <a:ea typeface="HG丸ｺﾞｼｯｸM-PRO" panose="020F0600000000000000" pitchFamily="50" charset="-128"/>
              </a:rPr>
              <a:t>14</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日間程度）</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矢印: 折線 17">
            <a:extLst>
              <a:ext uri="{FF2B5EF4-FFF2-40B4-BE49-F238E27FC236}">
                <a16:creationId xmlns:a16="http://schemas.microsoft.com/office/drawing/2014/main" id="{92317FF3-C313-B283-8EC4-83CC8561DAA6}"/>
              </a:ext>
            </a:extLst>
          </p:cNvPr>
          <p:cNvSpPr/>
          <p:nvPr/>
        </p:nvSpPr>
        <p:spPr>
          <a:xfrm rot="10800000">
            <a:off x="6047952" y="5442957"/>
            <a:ext cx="792088" cy="643422"/>
          </a:xfrm>
          <a:prstGeom prst="ben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タイトル 1">
            <a:extLst>
              <a:ext uri="{FF2B5EF4-FFF2-40B4-BE49-F238E27FC236}">
                <a16:creationId xmlns:a16="http://schemas.microsoft.com/office/drawing/2014/main" id="{7D830BB2-C1F0-8C0A-686A-CEBFF54B8187}"/>
              </a:ext>
            </a:extLst>
          </p:cNvPr>
          <p:cNvSpPr txBox="1">
            <a:spLocks/>
          </p:cNvSpPr>
          <p:nvPr/>
        </p:nvSpPr>
        <p:spPr>
          <a:xfrm>
            <a:off x="5186889" y="4532766"/>
            <a:ext cx="3064432" cy="74915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確定証明書の発行</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東京法務局に成年後見登記をされる</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タイトル 1">
            <a:extLst>
              <a:ext uri="{FF2B5EF4-FFF2-40B4-BE49-F238E27FC236}">
                <a16:creationId xmlns:a16="http://schemas.microsoft.com/office/drawing/2014/main" id="{AFD8CD76-DA6D-EC29-BF2E-5CD88E8ECAC7}"/>
              </a:ext>
            </a:extLst>
          </p:cNvPr>
          <p:cNvSpPr txBox="1">
            <a:spLocks/>
          </p:cNvSpPr>
          <p:nvPr/>
        </p:nvSpPr>
        <p:spPr>
          <a:xfrm>
            <a:off x="3655689" y="5616531"/>
            <a:ext cx="2123536" cy="59451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援助開始</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財産管理をする後見人のイラスト | かわいいフリー素材集 いらすとや">
            <a:extLst>
              <a:ext uri="{FF2B5EF4-FFF2-40B4-BE49-F238E27FC236}">
                <a16:creationId xmlns:a16="http://schemas.microsoft.com/office/drawing/2014/main" id="{CBECF7BB-9FC0-6009-3FBA-0FAA660E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95" y="3300234"/>
            <a:ext cx="2752491" cy="269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9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●申立てのために必要なこと</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287499" y="1386901"/>
            <a:ext cx="820891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・申立人の決定：本人、四親等内の親族、市長申立てなど</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7F185FD7-95F8-7EEC-A81F-86FB7C682A40}"/>
              </a:ext>
            </a:extLst>
          </p:cNvPr>
          <p:cNvSpPr txBox="1">
            <a:spLocks/>
          </p:cNvSpPr>
          <p:nvPr/>
        </p:nvSpPr>
        <p:spPr>
          <a:xfrm>
            <a:off x="287499" y="2272557"/>
            <a:ext cx="6372733"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・医師の理解と協力：診断書、鑑定書の作成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タイトル 1">
            <a:extLst>
              <a:ext uri="{FF2B5EF4-FFF2-40B4-BE49-F238E27FC236}">
                <a16:creationId xmlns:a16="http://schemas.microsoft.com/office/drawing/2014/main" id="{BE5A635E-7E38-337C-FFF2-43EC5E61A74C}"/>
              </a:ext>
            </a:extLst>
          </p:cNvPr>
          <p:cNvSpPr txBox="1">
            <a:spLocks/>
          </p:cNvSpPr>
          <p:nvPr/>
        </p:nvSpPr>
        <p:spPr>
          <a:xfrm>
            <a:off x="296735" y="3522837"/>
            <a:ext cx="6372733"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・費用の準備：申立費用、専門職の手数料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id="{45E348F3-F588-7F96-9B4D-DAAB71F38D68}"/>
              </a:ext>
            </a:extLst>
          </p:cNvPr>
          <p:cNvSpPr txBox="1">
            <a:spLocks/>
          </p:cNvSpPr>
          <p:nvPr/>
        </p:nvSpPr>
        <p:spPr>
          <a:xfrm>
            <a:off x="3347864" y="3887460"/>
            <a:ext cx="2952328"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1800" dirty="0">
                <a:solidFill>
                  <a:schemeClr val="tx1"/>
                </a:solidFill>
                <a:latin typeface="HG丸ｺﾞｼｯｸM-PRO" panose="020F0600000000000000" pitchFamily="50" charset="-128"/>
                <a:ea typeface="HG丸ｺﾞｼｯｸM-PRO" panose="020F0600000000000000" pitchFamily="50" charset="-128"/>
              </a:rPr>
              <a:t>※</a:t>
            </a:r>
            <a:r>
              <a:rPr lang="ja-JP" altLang="en-US" sz="1800" dirty="0">
                <a:solidFill>
                  <a:schemeClr val="tx1"/>
                </a:solidFill>
                <a:latin typeface="HG丸ｺﾞｼｯｸM-PRO" panose="020F0600000000000000" pitchFamily="50" charset="-128"/>
                <a:ea typeface="HG丸ｺﾞｼｯｸM-PRO" panose="020F0600000000000000" pitchFamily="50" charset="-128"/>
              </a:rPr>
              <a:t>原則、申立人が負担する　</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a:extLst>
              <a:ext uri="{FF2B5EF4-FFF2-40B4-BE49-F238E27FC236}">
                <a16:creationId xmlns:a16="http://schemas.microsoft.com/office/drawing/2014/main" id="{252076EE-B051-11F0-05AF-C3710A9DD57D}"/>
              </a:ext>
            </a:extLst>
          </p:cNvPr>
          <p:cNvSpPr txBox="1">
            <a:spLocks/>
          </p:cNvSpPr>
          <p:nvPr/>
        </p:nvSpPr>
        <p:spPr>
          <a:xfrm>
            <a:off x="296735" y="4849502"/>
            <a:ext cx="6372733"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・後見人等受任候補者の確保：親族か第三者</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id="{2C646E8D-506D-66A7-10F0-627D4AFA4242}"/>
              </a:ext>
            </a:extLst>
          </p:cNvPr>
          <p:cNvSpPr txBox="1">
            <a:spLocks/>
          </p:cNvSpPr>
          <p:nvPr/>
        </p:nvSpPr>
        <p:spPr>
          <a:xfrm>
            <a:off x="2519772" y="5172935"/>
            <a:ext cx="4104456"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1800" dirty="0">
                <a:solidFill>
                  <a:schemeClr val="tx1"/>
                </a:solidFill>
                <a:latin typeface="HG丸ｺﾞｼｯｸM-PRO" panose="020F0600000000000000" pitchFamily="50" charset="-128"/>
                <a:ea typeface="HG丸ｺﾞｼｯｸM-PRO" panose="020F0600000000000000" pitchFamily="50" charset="-128"/>
              </a:rPr>
              <a:t>※</a:t>
            </a:r>
            <a:r>
              <a:rPr lang="ja-JP" altLang="en-US" sz="1800" dirty="0">
                <a:solidFill>
                  <a:schemeClr val="tx1"/>
                </a:solidFill>
                <a:latin typeface="HG丸ｺﾞｼｯｸM-PRO" panose="020F0600000000000000" pitchFamily="50" charset="-128"/>
                <a:ea typeface="HG丸ｺﾞｼｯｸM-PRO" panose="020F0600000000000000" pitchFamily="50" charset="-128"/>
              </a:rPr>
              <a:t>候補者がいなくても申立てできます</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1583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●第三者後見人とは</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287499" y="1386901"/>
            <a:ext cx="820891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・弁護士</a:t>
            </a:r>
            <a:endParaRPr lang="en-US" altLang="ja-JP" sz="3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7F185FD7-95F8-7EEC-A81F-86FB7C682A40}"/>
              </a:ext>
            </a:extLst>
          </p:cNvPr>
          <p:cNvSpPr txBox="1">
            <a:spLocks/>
          </p:cNvSpPr>
          <p:nvPr/>
        </p:nvSpPr>
        <p:spPr>
          <a:xfrm>
            <a:off x="279916" y="1667611"/>
            <a:ext cx="6372733"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・司法書士（リーガルサポート）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タイトル 1">
            <a:extLst>
              <a:ext uri="{FF2B5EF4-FFF2-40B4-BE49-F238E27FC236}">
                <a16:creationId xmlns:a16="http://schemas.microsoft.com/office/drawing/2014/main" id="{BE5A635E-7E38-337C-FFF2-43EC5E61A74C}"/>
              </a:ext>
            </a:extLst>
          </p:cNvPr>
          <p:cNvSpPr txBox="1">
            <a:spLocks/>
          </p:cNvSpPr>
          <p:nvPr/>
        </p:nvSpPr>
        <p:spPr>
          <a:xfrm>
            <a:off x="279916" y="2294151"/>
            <a:ext cx="710039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・社会福祉士（権利擁護センターぱあとなあ）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id="{2C646E8D-506D-66A7-10F0-627D4AFA4242}"/>
              </a:ext>
            </a:extLst>
          </p:cNvPr>
          <p:cNvSpPr txBox="1">
            <a:spLocks/>
          </p:cNvSpPr>
          <p:nvPr/>
        </p:nvSpPr>
        <p:spPr>
          <a:xfrm>
            <a:off x="539552" y="4805594"/>
            <a:ext cx="710039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１）資格がないと後見人等になれないわけではありません</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２）基本的に報酬が必要だが本人に負担がない金額を家庭裁判所が決定する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BE87F3B0-5B37-2ABB-13CE-658CEEE32AAB}"/>
              </a:ext>
            </a:extLst>
          </p:cNvPr>
          <p:cNvSpPr txBox="1">
            <a:spLocks/>
          </p:cNvSpPr>
          <p:nvPr/>
        </p:nvSpPr>
        <p:spPr>
          <a:xfrm>
            <a:off x="271927" y="2978078"/>
            <a:ext cx="710039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・法人（社会福祉協議会等）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id="{BF8D848F-8732-EFE4-840A-F631A95CE82F}"/>
              </a:ext>
            </a:extLst>
          </p:cNvPr>
          <p:cNvSpPr txBox="1">
            <a:spLocks/>
          </p:cNvSpPr>
          <p:nvPr/>
        </p:nvSpPr>
        <p:spPr>
          <a:xfrm>
            <a:off x="268924" y="3680425"/>
            <a:ext cx="710039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・市民後見人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600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●相談や申立てを手伝ってくれるのは</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287499" y="1386901"/>
            <a:ext cx="820891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・社会福祉協議会</a:t>
            </a:r>
            <a:r>
              <a:rPr lang="ja-JP" altLang="en-US" sz="2000" dirty="0">
                <a:solidFill>
                  <a:schemeClr val="tx1"/>
                </a:solidFill>
                <a:latin typeface="HG丸ｺﾞｼｯｸM-PRO" panose="020F0600000000000000" pitchFamily="50" charset="-128"/>
                <a:ea typeface="HG丸ｺﾞｼｯｸM-PRO" panose="020F0600000000000000" pitchFamily="50" charset="-128"/>
              </a:rPr>
              <a:t>（成年後見センターや権利擁護センター）</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7F185FD7-95F8-7EEC-A81F-86FB7C682A40}"/>
              </a:ext>
            </a:extLst>
          </p:cNvPr>
          <p:cNvSpPr txBox="1">
            <a:spLocks/>
          </p:cNvSpPr>
          <p:nvPr/>
        </p:nvSpPr>
        <p:spPr>
          <a:xfrm>
            <a:off x="287499" y="2421641"/>
            <a:ext cx="820891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・市役所の窓口（福祉事務所）</a:t>
            </a:r>
            <a:r>
              <a:rPr lang="en-US" altLang="ja-JP" sz="1800" dirty="0">
                <a:solidFill>
                  <a:schemeClr val="tx1"/>
                </a:solidFill>
                <a:latin typeface="HG丸ｺﾞｼｯｸM-PRO" panose="020F0600000000000000" pitchFamily="50" charset="-128"/>
                <a:ea typeface="HG丸ｺﾞｼｯｸM-PRO" panose="020F0600000000000000" pitchFamily="50" charset="-128"/>
              </a:rPr>
              <a:t>※</a:t>
            </a:r>
            <a:r>
              <a:rPr lang="ja-JP" altLang="en-US" sz="1800" dirty="0">
                <a:solidFill>
                  <a:schemeClr val="tx1"/>
                </a:solidFill>
                <a:latin typeface="HG丸ｺﾞｼｯｸM-PRO" panose="020F0600000000000000" pitchFamily="50" charset="-128"/>
                <a:ea typeface="HG丸ｺﾞｼｯｸM-PRO" panose="020F0600000000000000" pitchFamily="50" charset="-128"/>
              </a:rPr>
              <a:t>市長申立ての場合</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タイトル 1">
            <a:extLst>
              <a:ext uri="{FF2B5EF4-FFF2-40B4-BE49-F238E27FC236}">
                <a16:creationId xmlns:a16="http://schemas.microsoft.com/office/drawing/2014/main" id="{BE5A635E-7E38-337C-FFF2-43EC5E61A74C}"/>
              </a:ext>
            </a:extLst>
          </p:cNvPr>
          <p:cNvSpPr txBox="1">
            <a:spLocks/>
          </p:cNvSpPr>
          <p:nvPr/>
        </p:nvSpPr>
        <p:spPr>
          <a:xfrm>
            <a:off x="296735" y="3921924"/>
            <a:ext cx="767147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・法律の専門家（法テラス、弁護士、司法書士等）</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id="{2C646E8D-506D-66A7-10F0-627D4AFA4242}"/>
              </a:ext>
            </a:extLst>
          </p:cNvPr>
          <p:cNvSpPr txBox="1">
            <a:spLocks/>
          </p:cNvSpPr>
          <p:nvPr/>
        </p:nvSpPr>
        <p:spPr>
          <a:xfrm>
            <a:off x="611560" y="4344746"/>
            <a:ext cx="2928919"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原則、費用がかかります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044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●後見人等の援助内容①　財産管理</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467544" y="1340768"/>
            <a:ext cx="8208912" cy="398631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・預貯金の管理（金融機関に届出、名義・印鑑の変更）</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・支払い（生活費・医療費・介護サービス費など）</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・各種手続き（介護サービス・年金・税金など）</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・相続（分割協議・相続放棄など）</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・不動産の管理（保険・庭木の伐採・処分など）</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8650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51520" y="116632"/>
            <a:ext cx="8352928" cy="72008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3200" dirty="0">
                <a:solidFill>
                  <a:schemeClr val="tx1"/>
                </a:solidFill>
                <a:latin typeface="HG丸ｺﾞｼｯｸM-PRO" panose="020F0600000000000000" pitchFamily="50" charset="-128"/>
                <a:ea typeface="HG丸ｺﾞｼｯｸM-PRO" panose="020F0600000000000000" pitchFamily="50" charset="-128"/>
              </a:rPr>
              <a:t>1.</a:t>
            </a:r>
            <a:r>
              <a:rPr lang="ja-JP" altLang="en-US" sz="3200" dirty="0">
                <a:solidFill>
                  <a:schemeClr val="tx1"/>
                </a:solidFill>
                <a:latin typeface="HG丸ｺﾞｼｯｸM-PRO" panose="020F0600000000000000" pitchFamily="50" charset="-128"/>
                <a:ea typeface="HG丸ｺﾞｼｯｸM-PRO" panose="020F0600000000000000" pitchFamily="50" charset="-128"/>
              </a:rPr>
              <a:t>日常生活自立支援事業位置づけや概要等</a:t>
            </a:r>
          </a:p>
        </p:txBody>
      </p:sp>
      <p:sp>
        <p:nvSpPr>
          <p:cNvPr id="7" name="テキスト ボックス 6">
            <a:extLst>
              <a:ext uri="{FF2B5EF4-FFF2-40B4-BE49-F238E27FC236}">
                <a16:creationId xmlns:a16="http://schemas.microsoft.com/office/drawing/2014/main" id="{E6E9D71C-C379-46DC-B010-8AD63B1843D6}"/>
              </a:ext>
            </a:extLst>
          </p:cNvPr>
          <p:cNvSpPr txBox="1"/>
          <p:nvPr/>
        </p:nvSpPr>
        <p:spPr>
          <a:xfrm>
            <a:off x="689542" y="1700671"/>
            <a:ext cx="7476884" cy="4247317"/>
          </a:xfrm>
          <a:prstGeom prst="rect">
            <a:avLst/>
          </a:prstGeom>
          <a:noFill/>
        </p:spPr>
        <p:txBody>
          <a:bodyPr wrap="square">
            <a:spAutoFit/>
          </a:bodyPr>
          <a:lstStyle/>
          <a:p>
            <a:r>
              <a:rPr lang="ja-JP" altLang="en-US" dirty="0">
                <a:latin typeface="HG丸ｺﾞｼｯｸM-PRO" panose="020F0400000000000000" pitchFamily="50" charset="-128"/>
                <a:ea typeface="HG丸ｺﾞｼｯｸM-PRO" panose="020F0400000000000000" pitchFamily="50" charset="-128"/>
              </a:rPr>
              <a:t>○ 「福祉サービス利用援助事業」は、平成１２年（</a:t>
            </a:r>
            <a:r>
              <a:rPr lang="en-US" altLang="ja-JP" dirty="0">
                <a:latin typeface="HG丸ｺﾞｼｯｸM-PRO" panose="020F0400000000000000" pitchFamily="50" charset="-128"/>
                <a:ea typeface="HG丸ｺﾞｼｯｸM-PRO" panose="020F0400000000000000" pitchFamily="50" charset="-128"/>
              </a:rPr>
              <a:t>2000</a:t>
            </a:r>
            <a:r>
              <a:rPr lang="ja-JP" altLang="en-US" dirty="0">
                <a:latin typeface="HG丸ｺﾞｼｯｸM-PRO" panose="020F0400000000000000" pitchFamily="50" charset="-128"/>
                <a:ea typeface="HG丸ｺﾞｼｯｸM-PRO" panose="020F0400000000000000" pitchFamily="50" charset="-128"/>
              </a:rPr>
              <a:t>年）介護　保険制度の導入、社会福祉の増進のための社会福祉事業法等の一部を改正する等の法律の施行により、福祉サービスが措置から契約へと移行する中、利用者の利益の保護を図る仕組みの一環として第二種社会福祉事業に規定されている。</a:t>
            </a:r>
            <a:endParaRPr lang="en-US" altLang="ja-JP" dirty="0">
              <a:latin typeface="HG丸ｺﾞｼｯｸM-PRO" panose="020F0400000000000000" pitchFamily="50" charset="-128"/>
              <a:ea typeface="HG丸ｺﾞｼｯｸM-PRO" panose="020F0400000000000000" pitchFamily="50" charset="-128"/>
            </a:endParaRPr>
          </a:p>
          <a:p>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判断能力の不十分な人であっても福祉サービスが適切に利用できるよう助け、これに伴う日常的金銭管理等をあわせて行う仕組み。「精神上の理由（認知症高齢者、知的障がい者、精神障がい者等）により日常生活を営むのに支障がある者」に対して、「無料又は低額な料金で、福祉サービスの利用に関し相談に応じ、及び助言を行い、並びに福祉サービスの提供を受けるために必要な手続又は福祉サービスの利用に要する費用の支払に関する便宜を供与することその他の福祉サービスの適切な利用のための一連の援助を一体的に行う事業。」（ 社会福祉法第２条第３項第１２号）</a:t>
            </a:r>
            <a:endParaRPr lang="en-US" altLang="ja-JP" dirty="0">
              <a:latin typeface="HG丸ｺﾞｼｯｸM-PRO" panose="020F0400000000000000" pitchFamily="50" charset="-128"/>
              <a:ea typeface="HG丸ｺﾞｼｯｸM-PRO" panose="020F0400000000000000" pitchFamily="50" charset="-128"/>
            </a:endParaRPr>
          </a:p>
        </p:txBody>
      </p:sp>
      <p:sp>
        <p:nvSpPr>
          <p:cNvPr id="8" name="角丸四角形 3">
            <a:extLst>
              <a:ext uri="{FF2B5EF4-FFF2-40B4-BE49-F238E27FC236}">
                <a16:creationId xmlns:a16="http://schemas.microsoft.com/office/drawing/2014/main" id="{E802F561-14BA-44BF-9132-3ECC7C4BF7D0}"/>
              </a:ext>
            </a:extLst>
          </p:cNvPr>
          <p:cNvSpPr/>
          <p:nvPr/>
        </p:nvSpPr>
        <p:spPr>
          <a:xfrm>
            <a:off x="431540" y="1057496"/>
            <a:ext cx="8208912" cy="457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1AD4E7D2-FA1B-4229-AD6E-BFBE8A8B2925}"/>
              </a:ext>
            </a:extLst>
          </p:cNvPr>
          <p:cNvSpPr txBox="1">
            <a:spLocks/>
          </p:cNvSpPr>
          <p:nvPr/>
        </p:nvSpPr>
        <p:spPr>
          <a:xfrm>
            <a:off x="431540" y="1022878"/>
            <a:ext cx="6737496" cy="838725"/>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●位置づけ</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612595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●後見人等の援助内容②　身上の保護</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467544" y="1628800"/>
            <a:ext cx="8208912" cy="398631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・生活状況の把握</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・意思決定の支援</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・医療・福祉関係者との情報共有、連携</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　　　</a:t>
            </a:r>
            <a:r>
              <a:rPr lang="en-US" altLang="ja-JP" sz="1800" dirty="0">
                <a:solidFill>
                  <a:schemeClr val="tx1"/>
                </a:solidFill>
                <a:latin typeface="HG丸ｺﾞｼｯｸM-PRO" panose="020F0600000000000000" pitchFamily="50" charset="-128"/>
                <a:ea typeface="HG丸ｺﾞｼｯｸM-PRO" panose="020F0600000000000000" pitchFamily="50" charset="-128"/>
              </a:rPr>
              <a:t>1.</a:t>
            </a:r>
            <a:r>
              <a:rPr lang="ja-JP" altLang="en-US" sz="1800" dirty="0">
                <a:solidFill>
                  <a:schemeClr val="tx1"/>
                </a:solidFill>
                <a:latin typeface="HG丸ｺﾞｼｯｸM-PRO" panose="020F0600000000000000" pitchFamily="50" charset="-128"/>
                <a:ea typeface="HG丸ｺﾞｼｯｸM-PRO" panose="020F0600000000000000" pitchFamily="50" charset="-128"/>
              </a:rPr>
              <a:t>事実行為はしない</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　　　</a:t>
            </a:r>
            <a:r>
              <a:rPr lang="en-US" altLang="ja-JP" sz="1800" dirty="0">
                <a:solidFill>
                  <a:schemeClr val="tx1"/>
                </a:solidFill>
                <a:latin typeface="HG丸ｺﾞｼｯｸM-PRO" panose="020F0600000000000000" pitchFamily="50" charset="-128"/>
                <a:ea typeface="HG丸ｺﾞｼｯｸM-PRO" panose="020F0600000000000000" pitchFamily="50" charset="-128"/>
              </a:rPr>
              <a:t>2.</a:t>
            </a:r>
            <a:r>
              <a:rPr lang="ja-JP" altLang="en-US" sz="1800" dirty="0">
                <a:solidFill>
                  <a:schemeClr val="tx1"/>
                </a:solidFill>
                <a:latin typeface="HG丸ｺﾞｼｯｸM-PRO" panose="020F0600000000000000" pitchFamily="50" charset="-128"/>
                <a:ea typeface="HG丸ｺﾞｼｯｸM-PRO" panose="020F0600000000000000" pitchFamily="50" charset="-128"/>
              </a:rPr>
              <a:t>家族の代わりではない（第三者の場合）</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　　　</a:t>
            </a:r>
            <a:r>
              <a:rPr lang="en-US" altLang="ja-JP" sz="1800" dirty="0">
                <a:solidFill>
                  <a:schemeClr val="tx1"/>
                </a:solidFill>
                <a:latin typeface="HG丸ｺﾞｼｯｸM-PRO" panose="020F0600000000000000" pitchFamily="50" charset="-128"/>
                <a:ea typeface="HG丸ｺﾞｼｯｸM-PRO" panose="020F0600000000000000" pitchFamily="50" charset="-128"/>
              </a:rPr>
              <a:t>3.</a:t>
            </a:r>
            <a:r>
              <a:rPr lang="ja-JP" altLang="en-US" sz="1800" dirty="0">
                <a:solidFill>
                  <a:schemeClr val="tx1"/>
                </a:solidFill>
                <a:latin typeface="HG丸ｺﾞｼｯｸM-PRO" panose="020F0600000000000000" pitchFamily="50" charset="-128"/>
                <a:ea typeface="HG丸ｺﾞｼｯｸM-PRO" panose="020F0600000000000000" pitchFamily="50" charset="-128"/>
              </a:rPr>
              <a:t>親族へは慎重に関わる（利益相反に注意）</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050" name="Picture 2" descr="022相談のイラスト（三人）│イラスト協議会">
            <a:extLst>
              <a:ext uri="{FF2B5EF4-FFF2-40B4-BE49-F238E27FC236}">
                <a16:creationId xmlns:a16="http://schemas.microsoft.com/office/drawing/2014/main" id="{E7C7E46E-4FB1-65B3-2F39-D5A71185B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231"/>
            <a:ext cx="3419903" cy="192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●後見人等の援助内容③　死後の対応</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467544" y="2273036"/>
            <a:ext cx="8208912" cy="4248472"/>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・生前の医療費や介護サービス費等の支払い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・葬儀等は対応できる親族がいれば任せる</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実際には後見人等が対応せざるを得ない場合も多い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・火葬、埋葬に関することなど家庭裁判所の許可が必要な</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ものもある　</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相続人が反対しているときはできない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・直葬にすることも多い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「成年後見の事務の円滑化を図るための民法及び家事事件の手続法の一部改正する法律」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en-US" altLang="ja-JP" sz="1400" dirty="0">
                <a:solidFill>
                  <a:schemeClr val="tx1"/>
                </a:solidFill>
                <a:latin typeface="HG丸ｺﾞｼｯｸM-PRO" panose="020F0600000000000000" pitchFamily="50" charset="-128"/>
                <a:ea typeface="HG丸ｺﾞｼｯｸM-PRO" panose="020F0600000000000000" pitchFamily="50" charset="-128"/>
              </a:rPr>
              <a:t>2016</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a:t>
            </a:r>
            <a:r>
              <a:rPr lang="en-US" altLang="ja-JP" sz="1400" dirty="0">
                <a:solidFill>
                  <a:schemeClr val="tx1"/>
                </a:solidFill>
                <a:latin typeface="HG丸ｺﾞｼｯｸM-PRO" panose="020F0600000000000000" pitchFamily="50" charset="-128"/>
                <a:ea typeface="HG丸ｺﾞｼｯｸM-PRO" panose="020F0600000000000000" pitchFamily="50" charset="-128"/>
              </a:rPr>
              <a:t>10</a:t>
            </a:r>
            <a:r>
              <a:rPr lang="ja-JP" altLang="en-US" sz="1400" dirty="0">
                <a:solidFill>
                  <a:schemeClr val="tx1"/>
                </a:solidFill>
                <a:latin typeface="HG丸ｺﾞｼｯｸM-PRO" panose="020F0600000000000000" pitchFamily="50" charset="-128"/>
                <a:ea typeface="HG丸ｺﾞｼｯｸM-PRO" panose="020F0600000000000000" pitchFamily="50" charset="-128"/>
              </a:rPr>
              <a:t>月施行　</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418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●後見人等の権限・義務がないこと</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1763688" y="1374994"/>
            <a:ext cx="3204381"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・医療同意</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7F185FD7-95F8-7EEC-A81F-86FB7C682A40}"/>
              </a:ext>
            </a:extLst>
          </p:cNvPr>
          <p:cNvSpPr txBox="1">
            <a:spLocks/>
          </p:cNvSpPr>
          <p:nvPr/>
        </p:nvSpPr>
        <p:spPr>
          <a:xfrm>
            <a:off x="1763688" y="1811568"/>
            <a:ext cx="4284502"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・身元保証人（身元引受人）</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タイトル 1">
            <a:extLst>
              <a:ext uri="{FF2B5EF4-FFF2-40B4-BE49-F238E27FC236}">
                <a16:creationId xmlns:a16="http://schemas.microsoft.com/office/drawing/2014/main" id="{BE5A635E-7E38-337C-FFF2-43EC5E61A74C}"/>
              </a:ext>
            </a:extLst>
          </p:cNvPr>
          <p:cNvSpPr txBox="1">
            <a:spLocks/>
          </p:cNvSpPr>
          <p:nvPr/>
        </p:nvSpPr>
        <p:spPr>
          <a:xfrm>
            <a:off x="1763688" y="2619798"/>
            <a:ext cx="385245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・施設等への入所の強制</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4D4C344E-17EE-ED4D-C7AF-99FC57F0D881}"/>
              </a:ext>
            </a:extLst>
          </p:cNvPr>
          <p:cNvSpPr txBox="1">
            <a:spLocks/>
          </p:cNvSpPr>
          <p:nvPr/>
        </p:nvSpPr>
        <p:spPr>
          <a:xfrm>
            <a:off x="1763688" y="3441780"/>
            <a:ext cx="385245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・一身専属的行為</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id="{921CC724-6ABE-EA78-7DEA-65D4DDCF3223}"/>
              </a:ext>
            </a:extLst>
          </p:cNvPr>
          <p:cNvSpPr txBox="1">
            <a:spLocks/>
          </p:cNvSpPr>
          <p:nvPr/>
        </p:nvSpPr>
        <p:spPr>
          <a:xfrm>
            <a:off x="1763688" y="4253667"/>
            <a:ext cx="3852455"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・実際の介護</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126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5" y="368851"/>
            <a:ext cx="8127835"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●成年後見制度の利用状況</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 name="タイトル 1">
            <a:extLst>
              <a:ext uri="{FF2B5EF4-FFF2-40B4-BE49-F238E27FC236}">
                <a16:creationId xmlns:a16="http://schemas.microsoft.com/office/drawing/2014/main" id="{ACED2403-4951-68E3-7904-58A1EF37C880}"/>
              </a:ext>
            </a:extLst>
          </p:cNvPr>
          <p:cNvSpPr txBox="1">
            <a:spLocks/>
          </p:cNvSpPr>
          <p:nvPr/>
        </p:nvSpPr>
        <p:spPr>
          <a:xfrm>
            <a:off x="2051720" y="811178"/>
            <a:ext cx="5544616" cy="8456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3200" b="1" dirty="0">
                <a:solidFill>
                  <a:schemeClr val="tx1"/>
                </a:solidFill>
                <a:latin typeface="HG丸ｺﾞｼｯｸM-PRO" panose="020F0600000000000000" pitchFamily="50" charset="-128"/>
                <a:ea typeface="HG丸ｺﾞｼｯｸM-PRO" panose="020F0600000000000000" pitchFamily="50" charset="-128"/>
              </a:rPr>
              <a:t>24</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万</a:t>
            </a:r>
            <a:r>
              <a:rPr lang="en-US" altLang="ja-JP" sz="3200" b="1" dirty="0">
                <a:solidFill>
                  <a:schemeClr val="tx1"/>
                </a:solidFill>
                <a:latin typeface="HG丸ｺﾞｼｯｸM-PRO" panose="020F0600000000000000" pitchFamily="50" charset="-128"/>
                <a:ea typeface="HG丸ｺﾞｼｯｸM-PRO" panose="020F0600000000000000" pitchFamily="50" charset="-128"/>
              </a:rPr>
              <a:t>5,087</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人</a:t>
            </a:r>
            <a:r>
              <a:rPr lang="ja-JP" altLang="en-US" sz="1800" dirty="0">
                <a:solidFill>
                  <a:schemeClr val="tx1"/>
                </a:solidFill>
                <a:latin typeface="HG丸ｺﾞｼｯｸM-PRO" panose="020F0600000000000000" pitchFamily="50" charset="-128"/>
                <a:ea typeface="HG丸ｺﾞｼｯｸM-PRO" panose="020F0600000000000000" pitchFamily="50" charset="-128"/>
              </a:rPr>
              <a:t>（令和</a:t>
            </a:r>
            <a:r>
              <a:rPr lang="en-US" altLang="ja-JP" sz="1800" dirty="0">
                <a:solidFill>
                  <a:schemeClr val="tx1"/>
                </a:solidFill>
                <a:latin typeface="HG丸ｺﾞｼｯｸM-PRO" panose="020F0600000000000000" pitchFamily="50" charset="-128"/>
                <a:ea typeface="HG丸ｺﾞｼｯｸM-PRO" panose="020F0600000000000000" pitchFamily="50" charset="-128"/>
              </a:rPr>
              <a:t>4</a:t>
            </a:r>
            <a:r>
              <a:rPr lang="ja-JP" altLang="en-US" sz="1800" dirty="0">
                <a:solidFill>
                  <a:schemeClr val="tx1"/>
                </a:solidFill>
                <a:latin typeface="HG丸ｺﾞｼｯｸM-PRO" panose="020F0600000000000000" pitchFamily="50" charset="-128"/>
                <a:ea typeface="HG丸ｺﾞｼｯｸM-PRO" panose="020F0600000000000000" pitchFamily="50" charset="-128"/>
              </a:rPr>
              <a:t>年</a:t>
            </a:r>
            <a:r>
              <a:rPr lang="en-US" altLang="ja-JP" sz="1800" dirty="0">
                <a:solidFill>
                  <a:schemeClr val="tx1"/>
                </a:solidFill>
                <a:latin typeface="HG丸ｺﾞｼｯｸM-PRO" panose="020F0600000000000000" pitchFamily="50" charset="-128"/>
                <a:ea typeface="HG丸ｺﾞｼｯｸM-PRO" panose="020F0600000000000000" pitchFamily="50" charset="-128"/>
              </a:rPr>
              <a:t>12</a:t>
            </a:r>
            <a:r>
              <a:rPr lang="ja-JP" altLang="en-US" sz="1800" dirty="0">
                <a:solidFill>
                  <a:schemeClr val="tx1"/>
                </a:solidFill>
                <a:latin typeface="HG丸ｺﾞｼｯｸM-PRO" panose="020F0600000000000000" pitchFamily="50" charset="-128"/>
                <a:ea typeface="HG丸ｺﾞｼｯｸM-PRO" panose="020F0600000000000000" pitchFamily="50" charset="-128"/>
              </a:rPr>
              <a:t>月末時点）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id="{12963AD4-CB71-1136-4EB1-B49562DAA0C9}"/>
              </a:ext>
            </a:extLst>
          </p:cNvPr>
          <p:cNvSpPr txBox="1">
            <a:spLocks/>
          </p:cNvSpPr>
          <p:nvPr/>
        </p:nvSpPr>
        <p:spPr>
          <a:xfrm>
            <a:off x="395536" y="3913441"/>
            <a:ext cx="8496944" cy="257570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・申立件数：</a:t>
            </a:r>
            <a:r>
              <a:rPr lang="en-US" altLang="ja-JP" sz="2400" dirty="0">
                <a:solidFill>
                  <a:schemeClr val="tx1"/>
                </a:solidFill>
                <a:latin typeface="HG丸ｺﾞｼｯｸM-PRO" panose="020F0600000000000000" pitchFamily="50" charset="-128"/>
                <a:ea typeface="HG丸ｺﾞｼｯｸM-PRO" panose="020F0600000000000000" pitchFamily="50" charset="-128"/>
              </a:rPr>
              <a:t>39,719</a:t>
            </a:r>
            <a:r>
              <a:rPr lang="ja-JP" altLang="en-US" sz="2400" dirty="0">
                <a:solidFill>
                  <a:schemeClr val="tx1"/>
                </a:solidFill>
                <a:latin typeface="HG丸ｺﾞｼｯｸM-PRO" panose="020F0600000000000000" pitchFamily="50" charset="-128"/>
                <a:ea typeface="HG丸ｺﾞｼｯｸM-PRO" panose="020F0600000000000000" pitchFamily="50" charset="-128"/>
              </a:rPr>
              <a:t>件</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・審理期間：２か月以内　</a:t>
            </a:r>
            <a:r>
              <a:rPr lang="en-US" altLang="ja-JP" sz="2400" dirty="0">
                <a:solidFill>
                  <a:schemeClr val="tx1"/>
                </a:solidFill>
                <a:latin typeface="HG丸ｺﾞｼｯｸM-PRO" panose="020F0600000000000000" pitchFamily="50" charset="-128"/>
                <a:ea typeface="HG丸ｺﾞｼｯｸM-PRO" panose="020F0600000000000000" pitchFamily="50" charset="-128"/>
              </a:rPr>
              <a:t>71.9</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・申立人：市町村長　</a:t>
            </a:r>
            <a:r>
              <a:rPr lang="en-US" altLang="ja-JP" sz="2400" dirty="0">
                <a:solidFill>
                  <a:schemeClr val="tx1"/>
                </a:solidFill>
                <a:latin typeface="HG丸ｺﾞｼｯｸM-PRO" panose="020F0600000000000000" pitchFamily="50" charset="-128"/>
                <a:ea typeface="HG丸ｺﾞｼｯｸM-PRO" panose="020F0600000000000000" pitchFamily="50" charset="-128"/>
              </a:rPr>
              <a:t>12.3</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本　　人　</a:t>
            </a:r>
            <a:r>
              <a:rPr lang="en-US" altLang="ja-JP" sz="2400" dirty="0">
                <a:solidFill>
                  <a:schemeClr val="tx1"/>
                </a:solidFill>
                <a:latin typeface="HG丸ｺﾞｼｯｸM-PRO" panose="020F0600000000000000" pitchFamily="50" charset="-128"/>
                <a:ea typeface="HG丸ｺﾞｼｯｸM-PRO" panose="020F0600000000000000" pitchFamily="50" charset="-128"/>
              </a:rPr>
              <a:t>21.0</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本人の子　</a:t>
            </a:r>
            <a:r>
              <a:rPr lang="en-US" altLang="ja-JP" sz="2400" dirty="0">
                <a:solidFill>
                  <a:schemeClr val="tx1"/>
                </a:solidFill>
                <a:latin typeface="HG丸ｺﾞｼｯｸM-PRO" panose="020F0600000000000000" pitchFamily="50" charset="-128"/>
                <a:ea typeface="HG丸ｺﾞｼｯｸM-PRO" panose="020F0600000000000000" pitchFamily="50" charset="-128"/>
              </a:rPr>
              <a:t>20.8</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・本人と後見人等の関係：親　族　</a:t>
            </a:r>
            <a:r>
              <a:rPr lang="en-US" altLang="ja-JP" sz="2400" dirty="0">
                <a:solidFill>
                  <a:schemeClr val="tx1"/>
                </a:solidFill>
                <a:latin typeface="HG丸ｺﾞｼｯｸM-PRO" panose="020F0600000000000000" pitchFamily="50" charset="-128"/>
                <a:ea typeface="HG丸ｺﾞｼｯｸM-PRO" panose="020F0600000000000000" pitchFamily="50" charset="-128"/>
              </a:rPr>
              <a:t>19.1</a:t>
            </a:r>
            <a:r>
              <a:rPr lang="ja-JP" altLang="en-US" sz="2400" dirty="0">
                <a:solidFill>
                  <a:schemeClr val="tx1"/>
                </a:solidFill>
                <a:latin typeface="HG丸ｺﾞｼｯｸM-PRO" panose="020F0600000000000000" pitchFamily="50" charset="-128"/>
                <a:ea typeface="HG丸ｺﾞｼｯｸM-PRO" panose="020F0600000000000000" pitchFamily="50" charset="-128"/>
              </a:rPr>
              <a:t>％（前年</a:t>
            </a:r>
            <a:r>
              <a:rPr lang="en-US" altLang="ja-JP" sz="2400" dirty="0">
                <a:solidFill>
                  <a:schemeClr val="tx1"/>
                </a:solidFill>
                <a:latin typeface="HG丸ｺﾞｼｯｸM-PRO" panose="020F0600000000000000" pitchFamily="50" charset="-128"/>
                <a:ea typeface="HG丸ｺﾞｼｯｸM-PRO" panose="020F0600000000000000" pitchFamily="50" charset="-128"/>
              </a:rPr>
              <a:t>19.8</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第三者　</a:t>
            </a:r>
            <a:r>
              <a:rPr lang="en-US" altLang="ja-JP" sz="2400" dirty="0">
                <a:solidFill>
                  <a:schemeClr val="tx1"/>
                </a:solidFill>
                <a:latin typeface="HG丸ｺﾞｼｯｸM-PRO" panose="020F0600000000000000" pitchFamily="50" charset="-128"/>
                <a:ea typeface="HG丸ｺﾞｼｯｸM-PRO" panose="020F0600000000000000" pitchFamily="50" charset="-128"/>
              </a:rPr>
              <a:t>80.9</a:t>
            </a:r>
            <a:r>
              <a:rPr lang="ja-JP" altLang="en-US" sz="2400" dirty="0">
                <a:solidFill>
                  <a:schemeClr val="tx1"/>
                </a:solidFill>
                <a:latin typeface="HG丸ｺﾞｼｯｸM-PRO" panose="020F0600000000000000" pitchFamily="50" charset="-128"/>
                <a:ea typeface="HG丸ｺﾞｼｯｸM-PRO" panose="020F0600000000000000" pitchFamily="50" charset="-128"/>
              </a:rPr>
              <a:t>％（前年</a:t>
            </a:r>
            <a:r>
              <a:rPr lang="en-US" altLang="ja-JP" sz="2400" dirty="0">
                <a:solidFill>
                  <a:schemeClr val="tx1"/>
                </a:solidFill>
                <a:latin typeface="HG丸ｺﾞｼｯｸM-PRO" panose="020F0600000000000000" pitchFamily="50" charset="-128"/>
                <a:ea typeface="HG丸ｺﾞｼｯｸM-PRO" panose="020F0600000000000000" pitchFamily="50" charset="-128"/>
              </a:rPr>
              <a:t>80.2</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1420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96735" y="215964"/>
            <a:ext cx="8127835" cy="827901"/>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●事例①　入院→施設入所</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（子どもがいないひとり暮らしの高齢者）</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0A644292-1C8B-DD50-2D44-95613D7399C1}"/>
              </a:ext>
            </a:extLst>
          </p:cNvPr>
          <p:cNvSpPr txBox="1">
            <a:spLocks/>
          </p:cNvSpPr>
          <p:nvPr/>
        </p:nvSpPr>
        <p:spPr>
          <a:xfrm>
            <a:off x="395536" y="1772816"/>
            <a:ext cx="8208912" cy="270207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en-US" altLang="ja-JP" sz="3200" u="sng" dirty="0">
                <a:solidFill>
                  <a:schemeClr val="tx1"/>
                </a:solidFill>
                <a:latin typeface="HG丸ｺﾞｼｯｸM-PRO" panose="020F0600000000000000" pitchFamily="50" charset="-128"/>
                <a:ea typeface="HG丸ｺﾞｼｯｸM-PRO" panose="020F0600000000000000" pitchFamily="50" charset="-128"/>
              </a:rPr>
              <a:t>A</a:t>
            </a:r>
            <a:r>
              <a:rPr lang="ja-JP" altLang="en-US" sz="3200" u="sng" dirty="0">
                <a:solidFill>
                  <a:schemeClr val="tx1"/>
                </a:solidFill>
                <a:latin typeface="HG丸ｺﾞｼｯｸM-PRO" panose="020F0600000000000000" pitchFamily="50" charset="-128"/>
                <a:ea typeface="HG丸ｺﾞｼｯｸM-PRO" panose="020F0600000000000000" pitchFamily="50" charset="-128"/>
              </a:rPr>
              <a:t>さんの場合</a:t>
            </a:r>
            <a:endParaRPr lang="en-US" altLang="ja-JP" sz="3200" u="sng"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近所の方が家で転倒されていたのを発見し、救急搬送。病院に入院したが、身元引受人がいない。入院費の支払いがどうなるのか？在宅生活をするにも厳しい。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4620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96735" y="215964"/>
            <a:ext cx="8127835" cy="827901"/>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●事例②　在宅生活</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（ひとり暮らしの高齢者）</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0A644292-1C8B-DD50-2D44-95613D7399C1}"/>
              </a:ext>
            </a:extLst>
          </p:cNvPr>
          <p:cNvSpPr txBox="1">
            <a:spLocks/>
          </p:cNvSpPr>
          <p:nvPr/>
        </p:nvSpPr>
        <p:spPr>
          <a:xfrm>
            <a:off x="368575" y="1374994"/>
            <a:ext cx="8208912" cy="270207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en-US" altLang="ja-JP" sz="3200" u="sng" dirty="0">
                <a:solidFill>
                  <a:schemeClr val="tx1"/>
                </a:solidFill>
                <a:latin typeface="HG丸ｺﾞｼｯｸM-PRO" panose="020F0600000000000000" pitchFamily="50" charset="-128"/>
                <a:ea typeface="HG丸ｺﾞｼｯｸM-PRO" panose="020F0600000000000000" pitchFamily="50" charset="-128"/>
              </a:rPr>
              <a:t>B</a:t>
            </a:r>
            <a:r>
              <a:rPr lang="ja-JP" altLang="en-US" sz="3200" u="sng" dirty="0">
                <a:solidFill>
                  <a:schemeClr val="tx1"/>
                </a:solidFill>
                <a:latin typeface="HG丸ｺﾞｼｯｸM-PRO" panose="020F0600000000000000" pitchFamily="50" charset="-128"/>
                <a:ea typeface="HG丸ｺﾞｼｯｸM-PRO" panose="020F0600000000000000" pitchFamily="50" charset="-128"/>
              </a:rPr>
              <a:t>さんの場合</a:t>
            </a:r>
            <a:endParaRPr lang="en-US" altLang="ja-JP" sz="3200" u="sng"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在宅生活をされていたが、地主さんから家屋も老朽化しているので家屋を解体したい。施設を探してもらいたい。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15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96735" y="215964"/>
            <a:ext cx="8127835" cy="827901"/>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●事例③　入院→施設入所</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（母と二人暮らし）</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0A644292-1C8B-DD50-2D44-95613D7399C1}"/>
              </a:ext>
            </a:extLst>
          </p:cNvPr>
          <p:cNvSpPr txBox="1">
            <a:spLocks/>
          </p:cNvSpPr>
          <p:nvPr/>
        </p:nvSpPr>
        <p:spPr>
          <a:xfrm>
            <a:off x="368575" y="1374994"/>
            <a:ext cx="8208912" cy="284609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en-US" altLang="ja-JP" sz="3200" u="sng" dirty="0">
                <a:solidFill>
                  <a:schemeClr val="tx1"/>
                </a:solidFill>
                <a:latin typeface="HG丸ｺﾞｼｯｸM-PRO" panose="020F0600000000000000" pitchFamily="50" charset="-128"/>
                <a:ea typeface="HG丸ｺﾞｼｯｸM-PRO" panose="020F0600000000000000" pitchFamily="50" charset="-128"/>
              </a:rPr>
              <a:t>C</a:t>
            </a:r>
            <a:r>
              <a:rPr lang="ja-JP" altLang="en-US" sz="3200" u="sng" dirty="0">
                <a:solidFill>
                  <a:schemeClr val="tx1"/>
                </a:solidFill>
                <a:latin typeface="HG丸ｺﾞｼｯｸM-PRO" panose="020F0600000000000000" pitchFamily="50" charset="-128"/>
                <a:ea typeface="HG丸ｺﾞｼｯｸM-PRO" panose="020F0600000000000000" pitchFamily="50" charset="-128"/>
              </a:rPr>
              <a:t>さんの場合</a:t>
            </a:r>
            <a:endParaRPr lang="en-US" altLang="ja-JP" sz="3200" u="sng"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本人が重度の脳梗塞で手術、入院した。実家に金融会社から督促が来ているのでどうにかして欲しい。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8335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3DEF06D-F73E-4A68-9922-7DB4777D7295}"/>
              </a:ext>
            </a:extLst>
          </p:cNvPr>
          <p:cNvSpPr txBox="1"/>
          <p:nvPr/>
        </p:nvSpPr>
        <p:spPr>
          <a:xfrm>
            <a:off x="490177" y="4964975"/>
            <a:ext cx="7632848" cy="1200329"/>
          </a:xfrm>
          <a:prstGeom prst="rect">
            <a:avLst/>
          </a:prstGeom>
          <a:noFill/>
        </p:spPr>
        <p:txBody>
          <a:bodyPr wrap="square">
            <a:spAutoFit/>
          </a:bodyPr>
          <a:lstStyle/>
          <a:p>
            <a:pPr algn="l" fontAlgn="base"/>
            <a:r>
              <a:rPr lang="ja-JP" altLang="en-US" b="0" i="0" dirty="0">
                <a:solidFill>
                  <a:srgbClr val="333333"/>
                </a:solidFill>
                <a:effectLst/>
                <a:latin typeface="HG丸ｺﾞｼｯｸM-PRO" panose="020F0400000000000000" pitchFamily="50" charset="-128"/>
                <a:ea typeface="HG丸ｺﾞｼｯｸM-PRO" panose="020F0400000000000000" pitchFamily="50" charset="-128"/>
              </a:rPr>
              <a:t>都道府県社会福祉協議会または指定都市社会福祉協議会が実施主体となっています。ただし、事業の一部を市区町村社会福祉協議会、社会福祉法人などに委託することが認められているので、実際には、相談からサービスの提供まで、市区町村の社会福祉協議会が窓口となっています。</a:t>
            </a:r>
          </a:p>
        </p:txBody>
      </p:sp>
      <p:sp>
        <p:nvSpPr>
          <p:cNvPr id="8" name="テキスト ボックス 7">
            <a:extLst>
              <a:ext uri="{FF2B5EF4-FFF2-40B4-BE49-F238E27FC236}">
                <a16:creationId xmlns:a16="http://schemas.microsoft.com/office/drawing/2014/main" id="{E4ACFB70-14A8-4786-A79F-518956F6D19C}"/>
              </a:ext>
            </a:extLst>
          </p:cNvPr>
          <p:cNvSpPr txBox="1"/>
          <p:nvPr/>
        </p:nvSpPr>
        <p:spPr>
          <a:xfrm>
            <a:off x="490177" y="494575"/>
            <a:ext cx="8136904" cy="3693319"/>
          </a:xfrm>
          <a:prstGeom prst="rect">
            <a:avLst/>
          </a:prstGeom>
          <a:noFill/>
        </p:spPr>
        <p:txBody>
          <a:bodyPr wrap="square">
            <a:spAutoFit/>
          </a:bodyPr>
          <a:lstStyle/>
          <a:p>
            <a:r>
              <a:rPr lang="ja-JP" altLang="en-US" dirty="0">
                <a:latin typeface="HG丸ｺﾞｼｯｸM-PRO" panose="020F0400000000000000" pitchFamily="50" charset="-128"/>
                <a:ea typeface="HG丸ｺﾞｼｯｸM-PRO" panose="020F0400000000000000" pitchFamily="50" charset="-128"/>
              </a:rPr>
              <a:t>○ あわせて、全国どこでも対応できる仕組みが必要であること、適正に実施するための一定の組織管理・財務体制を確保している必要があること等の理由から、都道府県社会福祉協議会に</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①「福祉サービス利用援助事業が都道府県の区域内においてあまねく実施されるために必要な事業」</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②「当該事業に従事する者の資質の向上のための事業」</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③「福祉サービス利用 援助事業に関する普及及び啓発の実施」を義務づけ。 （社会福祉法第８１条） </a:t>
            </a:r>
            <a:endParaRPr lang="en-US" altLang="ja-JP" dirty="0">
              <a:latin typeface="HG丸ｺﾞｼｯｸM-PRO" panose="020F0400000000000000" pitchFamily="50" charset="-128"/>
              <a:ea typeface="HG丸ｺﾞｼｯｸM-PRO" panose="020F0400000000000000" pitchFamily="50" charset="-128"/>
            </a:endParaRPr>
          </a:p>
          <a:p>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平成１１年１０月から「地域福祉権利擁護事業」（平成</a:t>
            </a:r>
            <a:r>
              <a:rPr lang="en-US" altLang="ja-JP" dirty="0">
                <a:latin typeface="HG丸ｺﾞｼｯｸM-PRO" panose="020F0400000000000000" pitchFamily="50" charset="-128"/>
                <a:ea typeface="HG丸ｺﾞｼｯｸM-PRO" panose="020F0400000000000000" pitchFamily="50" charset="-128"/>
              </a:rPr>
              <a:t>19</a:t>
            </a:r>
            <a:r>
              <a:rPr lang="ja-JP" altLang="en-US" dirty="0">
                <a:latin typeface="HG丸ｺﾞｼｯｸM-PRO" panose="020F0400000000000000" pitchFamily="50" charset="-128"/>
                <a:ea typeface="HG丸ｺﾞｼｯｸM-PRO" panose="020F0400000000000000" pitchFamily="50" charset="-128"/>
              </a:rPr>
              <a:t>年度から「日常生活自立支援事業」） の名称で、都道府県社会福祉協議会を実施主体とした国庫補助事業を開始。</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　</a:t>
            </a:r>
            <a:r>
              <a:rPr lang="en-US" altLang="ja-JP" dirty="0">
                <a:latin typeface="HG丸ｺﾞｼｯｸM-PRO" panose="020F0400000000000000" pitchFamily="50" charset="-128"/>
                <a:ea typeface="HG丸ｺﾞｼｯｸM-PRO" panose="020F0400000000000000" pitchFamily="50" charset="-128"/>
              </a:rPr>
              <a:t>※</a:t>
            </a:r>
            <a:r>
              <a:rPr lang="ja-JP" altLang="en-US" dirty="0">
                <a:latin typeface="HG丸ｺﾞｼｯｸM-PRO" panose="020F0400000000000000" pitchFamily="50" charset="-128"/>
                <a:ea typeface="HG丸ｺﾞｼｯｸM-PRO" panose="020F0400000000000000" pitchFamily="50" charset="-128"/>
              </a:rPr>
              <a:t>長崎県では平成</a:t>
            </a:r>
            <a:r>
              <a:rPr lang="en-US" altLang="ja-JP" dirty="0">
                <a:latin typeface="HG丸ｺﾞｼｯｸM-PRO" panose="020F0400000000000000" pitchFamily="50" charset="-128"/>
                <a:ea typeface="HG丸ｺﾞｼｯｸM-PRO" panose="020F0400000000000000" pitchFamily="50" charset="-128"/>
              </a:rPr>
              <a:t>23</a:t>
            </a:r>
            <a:r>
              <a:rPr lang="ja-JP" altLang="en-US" dirty="0">
                <a:latin typeface="HG丸ｺﾞｼｯｸM-PRO" panose="020F0400000000000000" pitchFamily="50" charset="-128"/>
                <a:ea typeface="HG丸ｺﾞｼｯｸM-PRO" panose="020F0400000000000000" pitchFamily="50" charset="-128"/>
              </a:rPr>
              <a:t>年</a:t>
            </a:r>
            <a:r>
              <a:rPr lang="en-US" altLang="ja-JP" dirty="0">
                <a:latin typeface="HG丸ｺﾞｼｯｸM-PRO" panose="020F0400000000000000" pitchFamily="50" charset="-128"/>
                <a:ea typeface="HG丸ｺﾞｼｯｸM-PRO" panose="020F0400000000000000" pitchFamily="50" charset="-128"/>
              </a:rPr>
              <a:t>4</a:t>
            </a:r>
            <a:r>
              <a:rPr lang="ja-JP" altLang="en-US" dirty="0">
                <a:latin typeface="HG丸ｺﾞｼｯｸM-PRO" panose="020F0400000000000000" pitchFamily="50" charset="-128"/>
                <a:ea typeface="HG丸ｺﾞｼｯｸM-PRO" panose="020F0400000000000000" pitchFamily="50" charset="-128"/>
              </a:rPr>
              <a:t>月から「日常生活自立支援事業」に名称変更。</a:t>
            </a:r>
          </a:p>
        </p:txBody>
      </p:sp>
      <p:sp>
        <p:nvSpPr>
          <p:cNvPr id="9" name="角丸四角形 3">
            <a:extLst>
              <a:ext uri="{FF2B5EF4-FFF2-40B4-BE49-F238E27FC236}">
                <a16:creationId xmlns:a16="http://schemas.microsoft.com/office/drawing/2014/main" id="{3BBEBB85-8469-4A3E-8E32-C1D9BED8394B}"/>
              </a:ext>
            </a:extLst>
          </p:cNvPr>
          <p:cNvSpPr/>
          <p:nvPr/>
        </p:nvSpPr>
        <p:spPr>
          <a:xfrm>
            <a:off x="382644" y="4347930"/>
            <a:ext cx="8208912" cy="457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8686B686-842F-4337-B1FC-24C23E0F06E7}"/>
              </a:ext>
            </a:extLst>
          </p:cNvPr>
          <p:cNvSpPr txBox="1">
            <a:spLocks/>
          </p:cNvSpPr>
          <p:nvPr/>
        </p:nvSpPr>
        <p:spPr>
          <a:xfrm>
            <a:off x="355931" y="4347930"/>
            <a:ext cx="6737496" cy="838725"/>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●実施主体・窓口</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06601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51520" y="116632"/>
            <a:ext cx="8352928" cy="72008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3200" dirty="0">
                <a:solidFill>
                  <a:schemeClr val="tx1"/>
                </a:solidFill>
                <a:latin typeface="HG丸ｺﾞｼｯｸM-PRO" panose="020F0600000000000000" pitchFamily="50" charset="-128"/>
                <a:ea typeface="HG丸ｺﾞｼｯｸM-PRO" panose="020F0600000000000000" pitchFamily="50" charset="-128"/>
              </a:rPr>
              <a:t>2.</a:t>
            </a:r>
            <a:r>
              <a:rPr lang="ja-JP" altLang="en-US" sz="3200" dirty="0">
                <a:solidFill>
                  <a:schemeClr val="tx1"/>
                </a:solidFill>
                <a:latin typeface="HG丸ｺﾞｼｯｸM-PRO" panose="020F0600000000000000" pitchFamily="50" charset="-128"/>
                <a:ea typeface="HG丸ｺﾞｼｯｸM-PRO" panose="020F0600000000000000" pitchFamily="50" charset="-128"/>
              </a:rPr>
              <a:t>日常生活自立支援事業とは？</a:t>
            </a:r>
          </a:p>
        </p:txBody>
      </p:sp>
      <p:pic>
        <p:nvPicPr>
          <p:cNvPr id="2050" name="Picture 2" descr="E:\20190304161626802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472" r="3864" b="39641"/>
          <a:stretch/>
        </p:blipFill>
        <p:spPr bwMode="auto">
          <a:xfrm>
            <a:off x="777882" y="888330"/>
            <a:ext cx="7300203" cy="557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6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受付 イラスト」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95865" y="3024322"/>
            <a:ext cx="1493339" cy="2231893"/>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54784" y="151732"/>
            <a:ext cx="8208912" cy="140978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380292" y="0"/>
            <a:ext cx="8208912" cy="151216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　毎日の暮らしの中にはいろいろな不安や疑問、判断に迷ってしまうことがたくさんあります。このように、認知症や知的障がい、精神障がいなどにより、日常生活を営むのに支障がある方に対し、福祉サービスの利用に関する相談や助言、手続き、支払などの援助を行うものです。利用者と各市社会福祉協議会との契約によりサービスを提供します。</a:t>
            </a:r>
          </a:p>
        </p:txBody>
      </p:sp>
      <p:sp>
        <p:nvSpPr>
          <p:cNvPr id="6" name="タイトル 1"/>
          <p:cNvSpPr txBox="1">
            <a:spLocks/>
          </p:cNvSpPr>
          <p:nvPr/>
        </p:nvSpPr>
        <p:spPr>
          <a:xfrm>
            <a:off x="401038" y="3041660"/>
            <a:ext cx="8465688" cy="366460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1</a:t>
            </a:r>
            <a:r>
              <a:rPr lang="ja-JP" altLang="en-US" sz="1600" dirty="0">
                <a:solidFill>
                  <a:schemeClr val="tx1"/>
                </a:solidFill>
                <a:latin typeface="HG丸ｺﾞｼｯｸM-PRO" panose="020F0600000000000000" pitchFamily="50" charset="-128"/>
                <a:ea typeface="HG丸ｺﾞｼｯｸM-PRO" panose="020F0600000000000000" pitchFamily="50" charset="-128"/>
              </a:rPr>
              <a:t>）認知症高齢者等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①</a:t>
            </a:r>
            <a:r>
              <a:rPr lang="en-US" altLang="ja-JP" sz="1600" dirty="0">
                <a:solidFill>
                  <a:schemeClr val="tx1"/>
                </a:solidFill>
                <a:latin typeface="HG丸ｺﾞｼｯｸM-PRO" panose="020F0600000000000000" pitchFamily="50" charset="-128"/>
                <a:ea typeface="HG丸ｺﾞｼｯｸM-PRO" panose="020F0600000000000000" pitchFamily="50" charset="-128"/>
              </a:rPr>
              <a:t>65</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歳以上の高齢者で、認知症、物忘れが等の症状がある方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②</a:t>
            </a:r>
            <a:r>
              <a:rPr lang="en-US" altLang="ja-JP" sz="1600" dirty="0">
                <a:solidFill>
                  <a:schemeClr val="tx1"/>
                </a:solidFill>
                <a:latin typeface="HG丸ｺﾞｼｯｸM-PRO" panose="020F0600000000000000" pitchFamily="50" charset="-128"/>
                <a:ea typeface="HG丸ｺﾞｼｯｸM-PRO" panose="020F0600000000000000" pitchFamily="50" charset="-128"/>
              </a:rPr>
              <a:t>65</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歳未満で認知症と判断されている者、または脳血管疾患などの</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後遺症などにより物忘れ等の症状がみられる方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a:t>
            </a:r>
            <a:r>
              <a:rPr lang="ja-JP" altLang="en-US" sz="1600" dirty="0">
                <a:solidFill>
                  <a:schemeClr val="tx1"/>
                </a:solidFill>
                <a:latin typeface="HG丸ｺﾞｼｯｸM-PRO" panose="020F0600000000000000" pitchFamily="50" charset="-128"/>
                <a:ea typeface="HG丸ｺﾞｼｯｸM-PRO" panose="020F0600000000000000" pitchFamily="50" charset="-128"/>
              </a:rPr>
              <a:t>）知的</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障がい</a:t>
            </a:r>
            <a:r>
              <a:rPr lang="ja-JP" altLang="en-US" sz="1600" dirty="0">
                <a:solidFill>
                  <a:schemeClr val="tx1"/>
                </a:solidFill>
                <a:latin typeface="HG丸ｺﾞｼｯｸM-PRO" panose="020F0600000000000000" pitchFamily="50" charset="-128"/>
                <a:ea typeface="HG丸ｺﾞｼｯｸM-PRO" panose="020F0600000000000000" pitchFamily="50" charset="-128"/>
              </a:rPr>
              <a:t>者等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①療育手帳保持者</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②知的な</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障がいを</a:t>
            </a:r>
            <a:r>
              <a:rPr lang="ja-JP" altLang="en-US" sz="1600" dirty="0">
                <a:solidFill>
                  <a:schemeClr val="tx1"/>
                </a:solidFill>
                <a:latin typeface="HG丸ｺﾞｼｯｸM-PRO" panose="020F0600000000000000" pitchFamily="50" charset="-128"/>
                <a:ea typeface="HG丸ｺﾞｼｯｸM-PRO" panose="020F0600000000000000" pitchFamily="50" charset="-128"/>
              </a:rPr>
              <a:t>起因して、日常生活に不安・支障がある方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3</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精神障がい</a:t>
            </a:r>
            <a:r>
              <a:rPr lang="ja-JP" altLang="en-US" sz="1600" dirty="0">
                <a:solidFill>
                  <a:schemeClr val="tx1"/>
                </a:solidFill>
                <a:latin typeface="HG丸ｺﾞｼｯｸM-PRO" panose="020F0600000000000000" pitchFamily="50" charset="-128"/>
                <a:ea typeface="HG丸ｺﾞｼｯｸM-PRO" panose="020F0600000000000000" pitchFamily="50" charset="-128"/>
              </a:rPr>
              <a:t>者等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①精神保健福祉手帳保持者</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②統合失調症、うつ病等精神疾患に起因して日常生活に不安、支障がある方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4</a:t>
            </a:r>
            <a:r>
              <a:rPr lang="ja-JP" altLang="en-US" sz="16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①高次脳機能障害　②若年性認知症</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③特定の</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障がい</a:t>
            </a:r>
            <a:r>
              <a:rPr lang="ja-JP" altLang="en-US" sz="1600" dirty="0">
                <a:solidFill>
                  <a:schemeClr val="tx1"/>
                </a:solidFill>
                <a:latin typeface="HG丸ｺﾞｼｯｸM-PRO" panose="020F0600000000000000" pitchFamily="50" charset="-128"/>
                <a:ea typeface="HG丸ｺﾞｼｯｸM-PRO" panose="020F0600000000000000" pitchFamily="50" charset="-128"/>
              </a:rPr>
              <a:t>等は無いが、判断能力が不十分で日常生活に不安があり、</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契約締結審査会で契約が妥当と判断された方</a:t>
            </a:r>
          </a:p>
        </p:txBody>
      </p:sp>
      <p:sp>
        <p:nvSpPr>
          <p:cNvPr id="4" name="角丸四角形 3"/>
          <p:cNvSpPr/>
          <p:nvPr/>
        </p:nvSpPr>
        <p:spPr>
          <a:xfrm>
            <a:off x="345972" y="1691939"/>
            <a:ext cx="8208912" cy="457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345972" y="1654416"/>
            <a:ext cx="6737496" cy="838725"/>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●このような方を対象としています</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8" name="タイトル 1">
            <a:extLst>
              <a:ext uri="{FF2B5EF4-FFF2-40B4-BE49-F238E27FC236}">
                <a16:creationId xmlns:a16="http://schemas.microsoft.com/office/drawing/2014/main" id="{571302D1-D048-4944-B5F0-BB9AACA3A22F}"/>
              </a:ext>
            </a:extLst>
          </p:cNvPr>
          <p:cNvSpPr txBox="1">
            <a:spLocks/>
          </p:cNvSpPr>
          <p:nvPr/>
        </p:nvSpPr>
        <p:spPr>
          <a:xfrm>
            <a:off x="380292" y="2277200"/>
            <a:ext cx="8465688" cy="963113"/>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・各市内にお住まいであること</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・福祉サービスの利用や日常の金銭管理等を自分で判断する事が難しい状態にあること</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・この事業の利用に関する契約を締結する能力があると認められること</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・親族等からの日常的な援助が望めないこと</a:t>
            </a:r>
          </a:p>
        </p:txBody>
      </p:sp>
    </p:spTree>
    <p:extLst>
      <p:ext uri="{BB962C8B-B14F-4D97-AF65-F5344CB8AC3E}">
        <p14:creationId xmlns:p14="http://schemas.microsoft.com/office/powerpoint/2010/main" val="318032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6735" y="1340768"/>
            <a:ext cx="8465688" cy="5255530"/>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１．福祉サービスの利用援助</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・福祉サービスについての説明や助言</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・福祉サービスの利用・終了手続きの援助</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・福祉サービス利用料の支払い援助</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・福祉サービスに関する苦情解決制度を利用する手続きの援助</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２．日常的金銭管理サービス</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・預金の払い戻し、預け入れ</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・家賃、公共料金、医療費、税金などの支払い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・年金、手当などの受領</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３．生活改善のための情報提供、助言、手続きの援助</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４．書類等預かりサービス</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・定期預金通帳、銀行印、実印</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・契約書類、不動産権利証など</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ただし、宝石や骨董品等は預かる事はできません。</a:t>
            </a:r>
          </a:p>
        </p:txBody>
      </p:sp>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●日常生活自立支援事業　サービスの内容</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2050" name="Picture 2" descr="生活相談員と支援相談員の違い | ふくしごと">
            <a:extLst>
              <a:ext uri="{FF2B5EF4-FFF2-40B4-BE49-F238E27FC236}">
                <a16:creationId xmlns:a16="http://schemas.microsoft.com/office/drawing/2014/main" id="{E149A5A1-753D-B237-A6ED-B48F7755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155664"/>
            <a:ext cx="2026058" cy="11744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広報しながわ 01_02">
            <a:extLst>
              <a:ext uri="{FF2B5EF4-FFF2-40B4-BE49-F238E27FC236}">
                <a16:creationId xmlns:a16="http://schemas.microsoft.com/office/drawing/2014/main" id="{4BF11124-1B70-50FD-8632-4C3CCBDA6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592" y="3068960"/>
            <a:ext cx="1414959" cy="130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3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251421"/>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323528" y="251421"/>
            <a:ext cx="7848872"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●日常生活自立支援事業　サービス利用の流れ</a:t>
            </a:r>
          </a:p>
        </p:txBody>
      </p:sp>
      <p:sp>
        <p:nvSpPr>
          <p:cNvPr id="2" name="角丸四角形 1"/>
          <p:cNvSpPr/>
          <p:nvPr/>
        </p:nvSpPr>
        <p:spPr>
          <a:xfrm>
            <a:off x="289963" y="993928"/>
            <a:ext cx="1761757" cy="25202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09247" y="1013454"/>
            <a:ext cx="3469276" cy="25202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579064" y="4152255"/>
            <a:ext cx="3469276" cy="25202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72288" y="4152255"/>
            <a:ext cx="3469276" cy="25202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rot="5400000">
            <a:off x="1360763" y="2089206"/>
            <a:ext cx="1872208" cy="3106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6200000" flipH="1">
            <a:off x="3337552" y="5212850"/>
            <a:ext cx="1872208" cy="5027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10800000">
            <a:off x="6516215" y="3619944"/>
            <a:ext cx="1872208" cy="4552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227215" y="1006402"/>
            <a:ext cx="1914326"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2800" b="1" dirty="0">
                <a:solidFill>
                  <a:srgbClr val="FF0000"/>
                </a:solidFill>
                <a:latin typeface="HG丸ｺﾞｼｯｸM-PRO" panose="020F0600000000000000" pitchFamily="50" charset="-128"/>
                <a:ea typeface="HG丸ｺﾞｼｯｸM-PRO" panose="020F0600000000000000" pitchFamily="50" charset="-128"/>
              </a:rPr>
              <a:t>相談受付</a:t>
            </a:r>
          </a:p>
        </p:txBody>
      </p:sp>
      <p:sp>
        <p:nvSpPr>
          <p:cNvPr id="13" name="タイトル 1"/>
          <p:cNvSpPr txBox="1">
            <a:spLocks/>
          </p:cNvSpPr>
          <p:nvPr/>
        </p:nvSpPr>
        <p:spPr>
          <a:xfrm>
            <a:off x="363104" y="4100832"/>
            <a:ext cx="3469275"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2800" b="1" dirty="0">
                <a:solidFill>
                  <a:schemeClr val="tx1"/>
                </a:solidFill>
                <a:latin typeface="HG丸ｺﾞｼｯｸM-PRO" panose="020F0600000000000000" pitchFamily="50" charset="-128"/>
                <a:ea typeface="HG丸ｺﾞｼｯｸM-PRO" panose="020F0600000000000000" pitchFamily="50" charset="-128"/>
              </a:rPr>
              <a:t>支援の開始</a:t>
            </a:r>
          </a:p>
        </p:txBody>
      </p:sp>
      <p:sp>
        <p:nvSpPr>
          <p:cNvPr id="14" name="タイトル 1"/>
          <p:cNvSpPr txBox="1">
            <a:spLocks/>
          </p:cNvSpPr>
          <p:nvPr/>
        </p:nvSpPr>
        <p:spPr>
          <a:xfrm>
            <a:off x="4579064" y="4276086"/>
            <a:ext cx="3469276"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2800" b="1" dirty="0">
                <a:solidFill>
                  <a:srgbClr val="FF0000"/>
                </a:solidFill>
                <a:latin typeface="HG丸ｺﾞｼｯｸM-PRO" panose="020F0600000000000000" pitchFamily="50" charset="-128"/>
                <a:ea typeface="HG丸ｺﾞｼｯｸM-PRO" panose="020F0600000000000000" pitchFamily="50" charset="-128"/>
              </a:rPr>
              <a:t>契　約</a:t>
            </a:r>
          </a:p>
        </p:txBody>
      </p:sp>
      <p:sp>
        <p:nvSpPr>
          <p:cNvPr id="15" name="タイトル 1"/>
          <p:cNvSpPr txBox="1">
            <a:spLocks/>
          </p:cNvSpPr>
          <p:nvPr/>
        </p:nvSpPr>
        <p:spPr>
          <a:xfrm>
            <a:off x="2452193" y="1020744"/>
            <a:ext cx="3469276"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2800" b="1" dirty="0">
                <a:solidFill>
                  <a:srgbClr val="FF0000"/>
                </a:solidFill>
                <a:latin typeface="HG丸ｺﾞｼｯｸM-PRO" panose="020F0600000000000000" pitchFamily="50" charset="-128"/>
                <a:ea typeface="HG丸ｺﾞｼｯｸM-PRO" panose="020F0600000000000000" pitchFamily="50" charset="-128"/>
              </a:rPr>
              <a:t>訪問・打ち合わせ</a:t>
            </a:r>
          </a:p>
        </p:txBody>
      </p:sp>
      <p:sp>
        <p:nvSpPr>
          <p:cNvPr id="16" name="タイトル 1"/>
          <p:cNvSpPr txBox="1">
            <a:spLocks/>
          </p:cNvSpPr>
          <p:nvPr/>
        </p:nvSpPr>
        <p:spPr>
          <a:xfrm>
            <a:off x="283836" y="1712837"/>
            <a:ext cx="1857705" cy="854337"/>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800" dirty="0">
                <a:solidFill>
                  <a:schemeClr val="tx1"/>
                </a:solidFill>
                <a:latin typeface="HG丸ｺﾞｼｯｸM-PRO" panose="020F0600000000000000" pitchFamily="50" charset="-128"/>
                <a:ea typeface="HG丸ｺﾞｼｯｸM-PRO" panose="020F0600000000000000" pitchFamily="50" charset="-128"/>
              </a:rPr>
              <a:t>各市社会福祉協議会担当へ相談</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や依頼</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相談は無料</a:t>
            </a:r>
          </a:p>
        </p:txBody>
      </p:sp>
      <p:sp>
        <p:nvSpPr>
          <p:cNvPr id="17" name="タイトル 1"/>
          <p:cNvSpPr txBox="1">
            <a:spLocks/>
          </p:cNvSpPr>
          <p:nvPr/>
        </p:nvSpPr>
        <p:spPr>
          <a:xfrm>
            <a:off x="2591052" y="1394385"/>
            <a:ext cx="3409342" cy="1976337"/>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800" dirty="0">
                <a:solidFill>
                  <a:schemeClr val="tx1"/>
                </a:solidFill>
                <a:latin typeface="HG丸ｺﾞｼｯｸM-PRO" panose="020F0600000000000000" pitchFamily="50" charset="-128"/>
                <a:ea typeface="HG丸ｺﾞｼｯｸM-PRO" panose="020F0600000000000000" pitchFamily="50" charset="-128"/>
              </a:rPr>
              <a:t>各市社会福祉協議会担当職員が自宅へ訪問し、お困りの事などを調査。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そして、お手伝いできるサービスについて説明します。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訪問後、</a:t>
            </a:r>
            <a:r>
              <a:rPr lang="en-US" altLang="ja-JP" sz="1400" dirty="0">
                <a:solidFill>
                  <a:schemeClr val="tx1"/>
                </a:solidFill>
                <a:latin typeface="HG丸ｺﾞｼｯｸM-PRO" panose="020F0600000000000000" pitchFamily="50" charset="-128"/>
                <a:ea typeface="HG丸ｺﾞｼｯｸM-PRO" panose="020F0600000000000000" pitchFamily="50" charset="-128"/>
              </a:rPr>
              <a:t>1</a:t>
            </a:r>
            <a:r>
              <a:rPr lang="ja-JP" altLang="en-US" sz="1400" dirty="0">
                <a:solidFill>
                  <a:schemeClr val="tx1"/>
                </a:solidFill>
                <a:latin typeface="HG丸ｺﾞｼｯｸM-PRO" panose="020F0600000000000000" pitchFamily="50" charset="-128"/>
                <a:ea typeface="HG丸ｺﾞｼｯｸM-PRO" panose="020F0600000000000000" pitchFamily="50" charset="-128"/>
              </a:rPr>
              <a:t>週間程度開けて再度訪問し、契約意思があるか再度聞き取ります。</a:t>
            </a:r>
          </a:p>
        </p:txBody>
      </p:sp>
      <p:sp>
        <p:nvSpPr>
          <p:cNvPr id="19" name="タイトル 1"/>
          <p:cNvSpPr txBox="1">
            <a:spLocks/>
          </p:cNvSpPr>
          <p:nvPr/>
        </p:nvSpPr>
        <p:spPr>
          <a:xfrm>
            <a:off x="518513" y="5304149"/>
            <a:ext cx="3449735" cy="1794168"/>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800" b="1" dirty="0">
                <a:solidFill>
                  <a:schemeClr val="tx1"/>
                </a:solidFill>
                <a:latin typeface="HG丸ｺﾞｼｯｸM-PRO" panose="020F0600000000000000" pitchFamily="50" charset="-128"/>
                <a:ea typeface="HG丸ｺﾞｼｯｸM-PRO" panose="020F0600000000000000" pitchFamily="50" charset="-128"/>
              </a:rPr>
              <a:t>契約（支援計画）に基づいて各市社会福祉協議会担当職員や支所職員、生活支援員が自宅へ訪問し援助を行います。</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lang="en-US" altLang="ja-JP" sz="1800" b="1" dirty="0">
                <a:solidFill>
                  <a:schemeClr val="tx1"/>
                </a:solidFill>
                <a:latin typeface="HG丸ｺﾞｼｯｸM-PRO" panose="020F0600000000000000" pitchFamily="50" charset="-128"/>
                <a:ea typeface="HG丸ｺﾞｼｯｸM-PRO" panose="020F0600000000000000" pitchFamily="50" charset="-128"/>
              </a:rPr>
              <a:t>※</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利用料（</a:t>
            </a:r>
            <a:r>
              <a:rPr lang="en-US" altLang="ja-JP" sz="1800" b="1" dirty="0">
                <a:solidFill>
                  <a:schemeClr val="tx1"/>
                </a:solidFill>
                <a:latin typeface="HG丸ｺﾞｼｯｸM-PRO" panose="020F0600000000000000" pitchFamily="50" charset="-128"/>
                <a:ea typeface="HG丸ｺﾞｼｯｸM-PRO" panose="020F0600000000000000" pitchFamily="50" charset="-128"/>
              </a:rPr>
              <a:t>1</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回ごと）</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800" b="1" dirty="0">
                <a:solidFill>
                  <a:schemeClr val="tx1"/>
                </a:solidFill>
                <a:latin typeface="HG丸ｺﾞｼｯｸM-PRO" panose="020F0600000000000000" pitchFamily="50" charset="-128"/>
                <a:ea typeface="HG丸ｺﾞｼｯｸM-PRO" panose="020F0600000000000000" pitchFamily="50" charset="-128"/>
              </a:rPr>
              <a:t>…1,200</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円</a:t>
            </a:r>
            <a:r>
              <a:rPr lang="en-US" altLang="ja-JP" sz="1800" b="1" dirty="0">
                <a:solidFill>
                  <a:schemeClr val="tx1"/>
                </a:solidFill>
                <a:latin typeface="HG丸ｺﾞｼｯｸM-PRO" panose="020F0600000000000000" pitchFamily="50" charset="-128"/>
                <a:ea typeface="HG丸ｺﾞｼｯｸM-PRO" panose="020F0600000000000000" pitchFamily="50" charset="-128"/>
              </a:rPr>
              <a:t>+</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交通費</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800" b="1" dirty="0">
                <a:solidFill>
                  <a:schemeClr val="tx1"/>
                </a:solidFill>
                <a:latin typeface="HG丸ｺﾞｼｯｸM-PRO" panose="020F0600000000000000" pitchFamily="50" charset="-128"/>
                <a:ea typeface="HG丸ｺﾞｼｯｸM-PRO" panose="020F0600000000000000" pitchFamily="50" charset="-128"/>
              </a:rPr>
              <a:t>　　生活保護世帯は、無料</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8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受付 イラスト」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69" y="2579418"/>
            <a:ext cx="1051291" cy="903589"/>
          </a:xfrm>
          <a:prstGeom prst="rect">
            <a:avLst/>
          </a:prstGeom>
          <a:noFill/>
        </p:spPr>
      </p:pic>
      <p:sp>
        <p:nvSpPr>
          <p:cNvPr id="20" name="二等辺三角形 19">
            <a:extLst>
              <a:ext uri="{FF2B5EF4-FFF2-40B4-BE49-F238E27FC236}">
                <a16:creationId xmlns:a16="http://schemas.microsoft.com/office/drawing/2014/main" id="{028B2F45-E337-4AF9-8021-46007817B3CC}"/>
              </a:ext>
            </a:extLst>
          </p:cNvPr>
          <p:cNvSpPr/>
          <p:nvPr/>
        </p:nvSpPr>
        <p:spPr>
          <a:xfrm rot="5400000">
            <a:off x="5270660" y="2098742"/>
            <a:ext cx="1872208" cy="3106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
            <a:extLst>
              <a:ext uri="{FF2B5EF4-FFF2-40B4-BE49-F238E27FC236}">
                <a16:creationId xmlns:a16="http://schemas.microsoft.com/office/drawing/2014/main" id="{EDB621D2-E32E-4361-849A-F6D11F02B7A3}"/>
              </a:ext>
            </a:extLst>
          </p:cNvPr>
          <p:cNvSpPr/>
          <p:nvPr/>
        </p:nvSpPr>
        <p:spPr>
          <a:xfrm>
            <a:off x="6435004" y="1022560"/>
            <a:ext cx="1953419" cy="25202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a:extLst>
              <a:ext uri="{FF2B5EF4-FFF2-40B4-BE49-F238E27FC236}">
                <a16:creationId xmlns:a16="http://schemas.microsoft.com/office/drawing/2014/main" id="{424312FF-78F6-4D66-AC41-954AB928D229}"/>
              </a:ext>
            </a:extLst>
          </p:cNvPr>
          <p:cNvSpPr txBox="1">
            <a:spLocks/>
          </p:cNvSpPr>
          <p:nvPr/>
        </p:nvSpPr>
        <p:spPr>
          <a:xfrm>
            <a:off x="6435004" y="1182310"/>
            <a:ext cx="1953419" cy="50405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2000" b="1" dirty="0">
                <a:solidFill>
                  <a:srgbClr val="FF0000"/>
                </a:solidFill>
                <a:latin typeface="HG丸ｺﾞｼｯｸM-PRO" panose="020F0600000000000000" pitchFamily="50" charset="-128"/>
                <a:ea typeface="HG丸ｺﾞｼｯｸM-PRO" panose="020F0600000000000000" pitchFamily="50" charset="-128"/>
              </a:rPr>
              <a:t>契約締結</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FF0000"/>
                </a:solidFill>
                <a:latin typeface="HG丸ｺﾞｼｯｸM-PRO" panose="020F0600000000000000" pitchFamily="50" charset="-128"/>
                <a:ea typeface="HG丸ｺﾞｼｯｸM-PRO" panose="020F0600000000000000" pitchFamily="50" charset="-128"/>
              </a:rPr>
              <a:t>審査会へ提出</a:t>
            </a:r>
          </a:p>
        </p:txBody>
      </p:sp>
      <p:sp>
        <p:nvSpPr>
          <p:cNvPr id="24" name="タイトル 1">
            <a:extLst>
              <a:ext uri="{FF2B5EF4-FFF2-40B4-BE49-F238E27FC236}">
                <a16:creationId xmlns:a16="http://schemas.microsoft.com/office/drawing/2014/main" id="{DCF4B4BC-5B31-40E0-8737-0D28227DC593}"/>
              </a:ext>
            </a:extLst>
          </p:cNvPr>
          <p:cNvSpPr txBox="1">
            <a:spLocks/>
          </p:cNvSpPr>
          <p:nvPr/>
        </p:nvSpPr>
        <p:spPr>
          <a:xfrm>
            <a:off x="4607664" y="4507649"/>
            <a:ext cx="3508851" cy="149112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契約締結審査会で契約適当と判断されれば、各市社会福祉協議会と契約します。</a:t>
            </a:r>
          </a:p>
        </p:txBody>
      </p:sp>
      <p:sp>
        <p:nvSpPr>
          <p:cNvPr id="18" name="タイトル 1"/>
          <p:cNvSpPr txBox="1">
            <a:spLocks/>
          </p:cNvSpPr>
          <p:nvPr/>
        </p:nvSpPr>
        <p:spPr>
          <a:xfrm>
            <a:off x="6428355" y="2428718"/>
            <a:ext cx="2070949" cy="102902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アセスメント等を作成。本人の意向を確認しながら職員が支援計画を立てて県社協へ提出します。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毎月</a:t>
            </a:r>
            <a:r>
              <a:rPr lang="en-US" altLang="ja-JP" sz="1600" dirty="0">
                <a:solidFill>
                  <a:schemeClr val="tx1"/>
                </a:solidFill>
                <a:latin typeface="HG丸ｺﾞｼｯｸM-PRO" panose="020F0600000000000000" pitchFamily="50" charset="-128"/>
                <a:ea typeface="HG丸ｺﾞｼｯｸM-PRO" panose="020F0600000000000000" pitchFamily="50" charset="-128"/>
              </a:rPr>
              <a:t>10</a:t>
            </a:r>
            <a:r>
              <a:rPr lang="ja-JP" altLang="en-US" sz="1600" dirty="0">
                <a:solidFill>
                  <a:schemeClr val="tx1"/>
                </a:solidFill>
                <a:latin typeface="HG丸ｺﾞｼｯｸM-PRO" panose="020F0600000000000000" pitchFamily="50" charset="-128"/>
                <a:ea typeface="HG丸ｺﾞｼｯｸM-PRO" panose="020F0600000000000000" pitchFamily="50" charset="-128"/>
              </a:rPr>
              <a:t>日までに提出です。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5" name="Picture 2" descr="「受付 イラスト」の画像検索結果">
            <a:extLst>
              <a:ext uri="{FF2B5EF4-FFF2-40B4-BE49-F238E27FC236}">
                <a16:creationId xmlns:a16="http://schemas.microsoft.com/office/drawing/2014/main" id="{B05A3434-01FD-4299-9A6C-0CA9D72E3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96" y="2569377"/>
            <a:ext cx="1051291" cy="903589"/>
          </a:xfrm>
          <a:prstGeom prst="rect">
            <a:avLst/>
          </a:prstGeom>
          <a:noFill/>
        </p:spPr>
      </p:pic>
    </p:spTree>
    <p:extLst>
      <p:ext uri="{BB962C8B-B14F-4D97-AF65-F5344CB8AC3E}">
        <p14:creationId xmlns:p14="http://schemas.microsoft.com/office/powerpoint/2010/main" val="103866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●安心して利用してもらえるための仕組み</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5" name="Picture 2">
            <a:extLst>
              <a:ext uri="{FF2B5EF4-FFF2-40B4-BE49-F238E27FC236}">
                <a16:creationId xmlns:a16="http://schemas.microsoft.com/office/drawing/2014/main" id="{CE21B563-3ED4-44DF-9B69-A68146D3E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06" y="1507054"/>
            <a:ext cx="1806347" cy="169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a:extLst>
              <a:ext uri="{FF2B5EF4-FFF2-40B4-BE49-F238E27FC236}">
                <a16:creationId xmlns:a16="http://schemas.microsoft.com/office/drawing/2014/main" id="{C1F5324A-3427-41AE-B1D5-72F0A49BCB8F}"/>
              </a:ext>
            </a:extLst>
          </p:cNvPr>
          <p:cNvSpPr txBox="1"/>
          <p:nvPr/>
        </p:nvSpPr>
        <p:spPr>
          <a:xfrm>
            <a:off x="899591" y="1025835"/>
            <a:ext cx="1806347" cy="461665"/>
          </a:xfrm>
          <a:prstGeom prst="rect">
            <a:avLst/>
          </a:prstGeom>
          <a:noFill/>
        </p:spPr>
        <p:txBody>
          <a:bodyPr wrap="square" rtlCol="0">
            <a:spAutoFit/>
          </a:bodyPr>
          <a:lstStyle/>
          <a:p>
            <a:pPr algn="ctr"/>
            <a:r>
              <a:rPr kumimoji="1" lang="ja-JP" altLang="en-US" sz="2400" b="1" dirty="0">
                <a:latin typeface="HG丸ｺﾞｼｯｸM-PRO" panose="020F0400000000000000" pitchFamily="50" charset="-128"/>
                <a:ea typeface="HG丸ｺﾞｼｯｸM-PRO" panose="020F0400000000000000" pitchFamily="50" charset="-128"/>
              </a:rPr>
              <a:t>利用者</a:t>
            </a:r>
          </a:p>
        </p:txBody>
      </p:sp>
      <p:sp>
        <p:nvSpPr>
          <p:cNvPr id="3" name="矢印: 下 2">
            <a:extLst>
              <a:ext uri="{FF2B5EF4-FFF2-40B4-BE49-F238E27FC236}">
                <a16:creationId xmlns:a16="http://schemas.microsoft.com/office/drawing/2014/main" id="{4FDCF448-0814-4C62-873A-B80F3E59BEE8}"/>
              </a:ext>
            </a:extLst>
          </p:cNvPr>
          <p:cNvSpPr/>
          <p:nvPr/>
        </p:nvSpPr>
        <p:spPr>
          <a:xfrm>
            <a:off x="1406721" y="3198725"/>
            <a:ext cx="792088" cy="1526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1131522-2ACC-478F-8BFD-F554FA459B2B}"/>
              </a:ext>
            </a:extLst>
          </p:cNvPr>
          <p:cNvSpPr txBox="1"/>
          <p:nvPr/>
        </p:nvSpPr>
        <p:spPr>
          <a:xfrm>
            <a:off x="1525765" y="3246661"/>
            <a:ext cx="553998" cy="1334468"/>
          </a:xfrm>
          <a:prstGeom prst="rect">
            <a:avLst/>
          </a:prstGeom>
          <a:noFill/>
        </p:spPr>
        <p:txBody>
          <a:bodyPr vert="eaVert" wrap="square" rtlCol="0">
            <a:spAutoFit/>
          </a:bodyPr>
          <a:lstStyle/>
          <a:p>
            <a:pPr algn="ctr"/>
            <a:r>
              <a:rPr lang="ja-JP" altLang="en-US" sz="2400" dirty="0">
                <a:solidFill>
                  <a:schemeClr val="bg1"/>
                </a:solidFill>
                <a:latin typeface="HG丸ｺﾞｼｯｸM-PRO" panose="020F0400000000000000" pitchFamily="50" charset="-128"/>
                <a:ea typeface="HG丸ｺﾞｼｯｸM-PRO" panose="020F0400000000000000" pitchFamily="50" charset="-128"/>
              </a:rPr>
              <a:t>苦情相談</a:t>
            </a:r>
            <a:endParaRPr kumimoji="1" lang="ja-JP" altLang="en-US" sz="2400" dirty="0">
              <a:solidFill>
                <a:schemeClr val="bg1"/>
              </a:solidFill>
              <a:latin typeface="HG丸ｺﾞｼｯｸM-PRO" panose="020F0400000000000000" pitchFamily="50" charset="-128"/>
              <a:ea typeface="HG丸ｺﾞｼｯｸM-PRO" panose="020F0400000000000000" pitchFamily="50" charset="-128"/>
            </a:endParaRPr>
          </a:p>
        </p:txBody>
      </p:sp>
      <p:sp>
        <p:nvSpPr>
          <p:cNvPr id="9" name="テキスト ボックス 8">
            <a:extLst>
              <a:ext uri="{FF2B5EF4-FFF2-40B4-BE49-F238E27FC236}">
                <a16:creationId xmlns:a16="http://schemas.microsoft.com/office/drawing/2014/main" id="{64C4DBE0-2F02-46DF-80AF-A2647BBA2FC8}"/>
              </a:ext>
            </a:extLst>
          </p:cNvPr>
          <p:cNvSpPr txBox="1"/>
          <p:nvPr/>
        </p:nvSpPr>
        <p:spPr>
          <a:xfrm>
            <a:off x="719571" y="5035799"/>
            <a:ext cx="2166386" cy="830997"/>
          </a:xfrm>
          <a:prstGeom prst="rect">
            <a:avLst/>
          </a:prstGeom>
          <a:solidFill>
            <a:schemeClr val="accent5"/>
          </a:solid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運営適正化</a:t>
            </a:r>
            <a:endParaRPr lang="en-US" altLang="ja-JP" sz="2400" b="1" dirty="0">
              <a:latin typeface="HG丸ｺﾞｼｯｸM-PRO" panose="020F0400000000000000" pitchFamily="50" charset="-128"/>
              <a:ea typeface="HG丸ｺﾞｼｯｸM-PRO" panose="020F0400000000000000" pitchFamily="50" charset="-128"/>
            </a:endParaRPr>
          </a:p>
          <a:p>
            <a:pPr algn="ctr"/>
            <a:r>
              <a:rPr lang="ja-JP" altLang="en-US" sz="2400" b="1" dirty="0">
                <a:latin typeface="HG丸ｺﾞｼｯｸM-PRO" panose="020F0400000000000000" pitchFamily="50" charset="-128"/>
                <a:ea typeface="HG丸ｺﾞｼｯｸM-PRO" panose="020F0400000000000000" pitchFamily="50" charset="-128"/>
              </a:rPr>
              <a:t>委員会</a:t>
            </a:r>
            <a:r>
              <a:rPr lang="ja-JP" altLang="en-US" sz="1600" b="1" dirty="0">
                <a:latin typeface="HG丸ｺﾞｼｯｸM-PRO" panose="020F0400000000000000" pitchFamily="50" charset="-128"/>
                <a:ea typeface="HG丸ｺﾞｼｯｸM-PRO" panose="020F0400000000000000" pitchFamily="50" charset="-128"/>
              </a:rPr>
              <a:t>（</a:t>
            </a:r>
            <a:r>
              <a:rPr lang="en-US" altLang="ja-JP" sz="1600" b="1" dirty="0">
                <a:latin typeface="HG丸ｺﾞｼｯｸM-PRO" panose="020F0400000000000000" pitchFamily="50" charset="-128"/>
                <a:ea typeface="HG丸ｺﾞｼｯｸM-PRO" panose="020F0400000000000000" pitchFamily="50" charset="-128"/>
              </a:rPr>
              <a:t>※2</a:t>
            </a:r>
            <a:r>
              <a:rPr lang="ja-JP" altLang="en-US" sz="1600" b="1" dirty="0">
                <a:latin typeface="HG丸ｺﾞｼｯｸM-PRO" panose="020F0400000000000000" pitchFamily="50" charset="-128"/>
                <a:ea typeface="HG丸ｺﾞｼｯｸM-PRO" panose="020F0400000000000000" pitchFamily="50" charset="-128"/>
              </a:rPr>
              <a:t>）</a:t>
            </a:r>
            <a:endParaRPr kumimoji="1" lang="ja-JP" altLang="en-US" sz="2400" b="1" dirty="0">
              <a:latin typeface="HG丸ｺﾞｼｯｸM-PRO" panose="020F0400000000000000" pitchFamily="50" charset="-128"/>
              <a:ea typeface="HG丸ｺﾞｼｯｸM-PRO" panose="020F0400000000000000" pitchFamily="50" charset="-128"/>
            </a:endParaRPr>
          </a:p>
        </p:txBody>
      </p:sp>
      <p:sp>
        <p:nvSpPr>
          <p:cNvPr id="10" name="矢印: 下 9">
            <a:extLst>
              <a:ext uri="{FF2B5EF4-FFF2-40B4-BE49-F238E27FC236}">
                <a16:creationId xmlns:a16="http://schemas.microsoft.com/office/drawing/2014/main" id="{B897375F-A6F3-42CC-B42E-A2396BE3CF62}"/>
              </a:ext>
            </a:extLst>
          </p:cNvPr>
          <p:cNvSpPr/>
          <p:nvPr/>
        </p:nvSpPr>
        <p:spPr>
          <a:xfrm rot="16200000">
            <a:off x="3347864" y="4581129"/>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8783F76D-9996-491E-84A4-5615BA261C88}"/>
              </a:ext>
            </a:extLst>
          </p:cNvPr>
          <p:cNvSpPr/>
          <p:nvPr/>
        </p:nvSpPr>
        <p:spPr>
          <a:xfrm rot="5400000">
            <a:off x="3341280" y="5307281"/>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0B36FB5-6C53-4944-BFCE-5795800820CD}"/>
              </a:ext>
            </a:extLst>
          </p:cNvPr>
          <p:cNvSpPr txBox="1"/>
          <p:nvPr/>
        </p:nvSpPr>
        <p:spPr>
          <a:xfrm>
            <a:off x="2765653" y="4890355"/>
            <a:ext cx="1806347" cy="461665"/>
          </a:xfrm>
          <a:prstGeom prst="rect">
            <a:avLst/>
          </a:prstGeom>
          <a:noFill/>
        </p:spPr>
        <p:txBody>
          <a:bodyPr wrap="square" rtlCol="0">
            <a:spAutoFit/>
          </a:bodyPr>
          <a:lstStyle/>
          <a:p>
            <a:pPr algn="ctr"/>
            <a:r>
              <a:rPr lang="ja-JP" altLang="en-US" sz="2400" b="1" dirty="0">
                <a:solidFill>
                  <a:schemeClr val="bg1"/>
                </a:solidFill>
                <a:latin typeface="HG丸ｺﾞｼｯｸM-PRO" panose="020F0400000000000000" pitchFamily="50" charset="-128"/>
                <a:ea typeface="HG丸ｺﾞｼｯｸM-PRO" panose="020F0400000000000000" pitchFamily="50" charset="-128"/>
              </a:rPr>
              <a:t>監視</a:t>
            </a:r>
            <a:endParaRPr kumimoji="1" lang="ja-JP" altLang="en-US" sz="2400" b="1" dirty="0">
              <a:solidFill>
                <a:schemeClr val="bg1"/>
              </a:solidFill>
              <a:latin typeface="HG丸ｺﾞｼｯｸM-PRO" panose="020F0400000000000000" pitchFamily="50" charset="-128"/>
              <a:ea typeface="HG丸ｺﾞｼｯｸM-PRO" panose="020F0400000000000000" pitchFamily="50" charset="-128"/>
            </a:endParaRPr>
          </a:p>
        </p:txBody>
      </p:sp>
      <p:sp>
        <p:nvSpPr>
          <p:cNvPr id="13" name="テキスト ボックス 12">
            <a:extLst>
              <a:ext uri="{FF2B5EF4-FFF2-40B4-BE49-F238E27FC236}">
                <a16:creationId xmlns:a16="http://schemas.microsoft.com/office/drawing/2014/main" id="{4975EAA2-FF49-4A8D-985F-EA8ABBE98556}"/>
              </a:ext>
            </a:extLst>
          </p:cNvPr>
          <p:cNvSpPr txBox="1"/>
          <p:nvPr/>
        </p:nvSpPr>
        <p:spPr>
          <a:xfrm>
            <a:off x="2834150" y="5597054"/>
            <a:ext cx="1806347" cy="461665"/>
          </a:xfrm>
          <a:prstGeom prst="rect">
            <a:avLst/>
          </a:prstGeom>
          <a:noFill/>
        </p:spPr>
        <p:txBody>
          <a:bodyPr wrap="square" rtlCol="0">
            <a:spAutoFit/>
          </a:bodyPr>
          <a:lstStyle/>
          <a:p>
            <a:pPr algn="ctr"/>
            <a:r>
              <a:rPr kumimoji="1" lang="ja-JP" altLang="en-US" sz="2400" b="1" dirty="0">
                <a:solidFill>
                  <a:schemeClr val="bg1"/>
                </a:solidFill>
                <a:latin typeface="HG丸ｺﾞｼｯｸM-PRO" panose="020F0400000000000000" pitchFamily="50" charset="-128"/>
                <a:ea typeface="HG丸ｺﾞｼｯｸM-PRO" panose="020F0400000000000000" pitchFamily="50" charset="-128"/>
              </a:rPr>
              <a:t>報告</a:t>
            </a:r>
          </a:p>
        </p:txBody>
      </p:sp>
      <p:sp>
        <p:nvSpPr>
          <p:cNvPr id="14" name="テキスト ボックス 13">
            <a:extLst>
              <a:ext uri="{FF2B5EF4-FFF2-40B4-BE49-F238E27FC236}">
                <a16:creationId xmlns:a16="http://schemas.microsoft.com/office/drawing/2014/main" id="{A1B07E04-672C-4AD9-84B9-5331A8D184AA}"/>
              </a:ext>
            </a:extLst>
          </p:cNvPr>
          <p:cNvSpPr txBox="1"/>
          <p:nvPr/>
        </p:nvSpPr>
        <p:spPr>
          <a:xfrm>
            <a:off x="4855022" y="5473485"/>
            <a:ext cx="3243871" cy="1015663"/>
          </a:xfrm>
          <a:prstGeom prst="rect">
            <a:avLst/>
          </a:prstGeom>
          <a:solidFill>
            <a:srgbClr val="FFFF00"/>
          </a:solidFill>
        </p:spPr>
        <p:txBody>
          <a:bodyPr wrap="square" rtlCol="0">
            <a:spAutoFit/>
          </a:bodyPr>
          <a:lstStyle/>
          <a:p>
            <a:pPr algn="ctr"/>
            <a:r>
              <a:rPr lang="ja-JP" altLang="en-US" sz="2000" b="1" dirty="0">
                <a:latin typeface="HG丸ｺﾞｼｯｸM-PRO" panose="020F0400000000000000" pitchFamily="50" charset="-128"/>
                <a:ea typeface="HG丸ｺﾞｼｯｸM-PRO" panose="020F0400000000000000" pitchFamily="50" charset="-128"/>
              </a:rPr>
              <a:t>長崎県福祉あんしん</a:t>
            </a:r>
            <a:endParaRPr lang="en-US" altLang="ja-JP" sz="2000" b="1" dirty="0">
              <a:latin typeface="HG丸ｺﾞｼｯｸM-PRO" panose="020F0400000000000000" pitchFamily="50" charset="-128"/>
              <a:ea typeface="HG丸ｺﾞｼｯｸM-PRO" panose="020F0400000000000000" pitchFamily="50" charset="-128"/>
            </a:endParaRPr>
          </a:p>
          <a:p>
            <a:pPr algn="ctr"/>
            <a:r>
              <a:rPr lang="ja-JP" altLang="en-US" sz="2000" b="1" dirty="0">
                <a:latin typeface="HG丸ｺﾞｼｯｸM-PRO" panose="020F0400000000000000" pitchFamily="50" charset="-128"/>
                <a:ea typeface="HG丸ｺﾞｼｯｸM-PRO" panose="020F0400000000000000" pitchFamily="50" charset="-128"/>
              </a:rPr>
              <a:t>サポートセンター</a:t>
            </a:r>
            <a:endParaRPr lang="en-US" altLang="ja-JP" sz="2000" b="1" dirty="0">
              <a:latin typeface="HG丸ｺﾞｼｯｸM-PRO" panose="020F0400000000000000" pitchFamily="50" charset="-128"/>
              <a:ea typeface="HG丸ｺﾞｼｯｸM-PRO" panose="020F0400000000000000" pitchFamily="50" charset="-128"/>
            </a:endParaRPr>
          </a:p>
          <a:p>
            <a:pPr algn="ctr"/>
            <a:r>
              <a:rPr lang="ja-JP" altLang="en-US" sz="2000" b="1" dirty="0">
                <a:latin typeface="HG丸ｺﾞｼｯｸM-PRO" panose="020F0400000000000000" pitchFamily="50" charset="-128"/>
                <a:ea typeface="HG丸ｺﾞｼｯｸM-PRO" panose="020F0400000000000000" pitchFamily="50" charset="-128"/>
              </a:rPr>
              <a:t>（県社協）</a:t>
            </a:r>
            <a:endParaRPr lang="en-US" altLang="ja-JP" sz="2000" b="1" dirty="0">
              <a:latin typeface="HG丸ｺﾞｼｯｸM-PRO" panose="020F0400000000000000" pitchFamily="50" charset="-128"/>
              <a:ea typeface="HG丸ｺﾞｼｯｸM-PRO" panose="020F0400000000000000" pitchFamily="50" charset="-128"/>
            </a:endParaRPr>
          </a:p>
        </p:txBody>
      </p:sp>
      <p:pic>
        <p:nvPicPr>
          <p:cNvPr id="1026" name="Picture 2" descr="会社のビルイラストのフリー素材｜イラストイメージ">
            <a:extLst>
              <a:ext uri="{FF2B5EF4-FFF2-40B4-BE49-F238E27FC236}">
                <a16:creationId xmlns:a16="http://schemas.microsoft.com/office/drawing/2014/main" id="{9D7A3378-EC40-4E41-8108-6CF72AB2D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554" y="3813792"/>
            <a:ext cx="1659694" cy="165969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9ED7B6BA-3CE8-4322-946A-624A89EFC3A5}"/>
              </a:ext>
            </a:extLst>
          </p:cNvPr>
          <p:cNvSpPr txBox="1"/>
          <p:nvPr/>
        </p:nvSpPr>
        <p:spPr>
          <a:xfrm>
            <a:off x="6753212" y="4312524"/>
            <a:ext cx="1785716" cy="1077218"/>
          </a:xfrm>
          <a:prstGeom prst="rect">
            <a:avLst/>
          </a:prstGeom>
          <a:solidFill>
            <a:schemeClr val="accent4">
              <a:lumMod val="75000"/>
            </a:schemeClr>
          </a:solidFill>
        </p:spPr>
        <p:txBody>
          <a:bodyPr wrap="square" rtlCol="0">
            <a:spAutoFit/>
          </a:bodyPr>
          <a:lstStyle/>
          <a:p>
            <a:pPr algn="ctr"/>
            <a:r>
              <a:rPr lang="ja-JP" altLang="en-US" sz="2400" b="1" dirty="0">
                <a:latin typeface="HG丸ｺﾞｼｯｸM-PRO" panose="020F0400000000000000" pitchFamily="50" charset="-128"/>
                <a:ea typeface="HG丸ｺﾞｼｯｸM-PRO" panose="020F0400000000000000" pitchFamily="50" charset="-128"/>
              </a:rPr>
              <a:t>契約締結</a:t>
            </a:r>
            <a:endParaRPr lang="en-US" altLang="ja-JP" sz="2400" b="1" dirty="0">
              <a:latin typeface="HG丸ｺﾞｼｯｸM-PRO" panose="020F0400000000000000" pitchFamily="50" charset="-128"/>
              <a:ea typeface="HG丸ｺﾞｼｯｸM-PRO" panose="020F0400000000000000" pitchFamily="50" charset="-128"/>
            </a:endParaRPr>
          </a:p>
          <a:p>
            <a:pPr algn="ctr"/>
            <a:r>
              <a:rPr lang="ja-JP" altLang="en-US" sz="2400" b="1" dirty="0">
                <a:latin typeface="HG丸ｺﾞｼｯｸM-PRO" panose="020F0400000000000000" pitchFamily="50" charset="-128"/>
                <a:ea typeface="HG丸ｺﾞｼｯｸM-PRO" panose="020F0400000000000000" pitchFamily="50" charset="-128"/>
              </a:rPr>
              <a:t>審査会</a:t>
            </a:r>
            <a:r>
              <a:rPr lang="ja-JP" altLang="en-US" sz="1600" b="1" dirty="0">
                <a:latin typeface="HG丸ｺﾞｼｯｸM-PRO" panose="020F0400000000000000" pitchFamily="50" charset="-128"/>
                <a:ea typeface="HG丸ｺﾞｼｯｸM-PRO" panose="020F0400000000000000" pitchFamily="50" charset="-128"/>
              </a:rPr>
              <a:t>（</a:t>
            </a:r>
            <a:r>
              <a:rPr lang="en-US" altLang="ja-JP" sz="1600" b="1" dirty="0">
                <a:latin typeface="HG丸ｺﾞｼｯｸM-PRO" panose="020F0400000000000000" pitchFamily="50" charset="-128"/>
                <a:ea typeface="HG丸ｺﾞｼｯｸM-PRO" panose="020F0400000000000000" pitchFamily="50" charset="-128"/>
              </a:rPr>
              <a:t>※1</a:t>
            </a:r>
            <a:r>
              <a:rPr lang="ja-JP" altLang="en-US" sz="1600" b="1" dirty="0">
                <a:latin typeface="HG丸ｺﾞｼｯｸM-PRO" panose="020F0400000000000000" pitchFamily="50" charset="-128"/>
                <a:ea typeface="HG丸ｺﾞｼｯｸM-PRO" panose="020F0400000000000000" pitchFamily="50" charset="-128"/>
              </a:rPr>
              <a:t>）</a:t>
            </a:r>
            <a:endParaRPr lang="en-US" altLang="ja-JP" sz="2400" b="1" dirty="0">
              <a:latin typeface="HG丸ｺﾞｼｯｸM-PRO" panose="020F0400000000000000" pitchFamily="50" charset="-128"/>
              <a:ea typeface="HG丸ｺﾞｼｯｸM-PRO" panose="020F0400000000000000" pitchFamily="50" charset="-128"/>
            </a:endParaRPr>
          </a:p>
        </p:txBody>
      </p:sp>
      <p:pic>
        <p:nvPicPr>
          <p:cNvPr id="1028" name="Picture 4" descr="老人ホーム[60009000524]の写真素材・イラスト素材｜アマナ ...">
            <a:extLst>
              <a:ext uri="{FF2B5EF4-FFF2-40B4-BE49-F238E27FC236}">
                <a16:creationId xmlns:a16="http://schemas.microsoft.com/office/drawing/2014/main" id="{E869BD79-2D16-466A-8539-BD7C4EF339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663" y="1603844"/>
            <a:ext cx="3725331" cy="122907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66D4E16F-ED48-497E-B940-DCE17AA4610D}"/>
              </a:ext>
            </a:extLst>
          </p:cNvPr>
          <p:cNvSpPr txBox="1"/>
          <p:nvPr/>
        </p:nvSpPr>
        <p:spPr>
          <a:xfrm>
            <a:off x="4640498" y="1121597"/>
            <a:ext cx="3747926" cy="369332"/>
          </a:xfrm>
          <a:prstGeom prst="rect">
            <a:avLst/>
          </a:prstGeom>
          <a:noFill/>
        </p:spPr>
        <p:txBody>
          <a:bodyPr wrap="square" rtlCol="0">
            <a:spAutoFit/>
          </a:bodyPr>
          <a:lstStyle/>
          <a:p>
            <a:pPr algn="ctr"/>
            <a:r>
              <a:rPr lang="ja-JP" altLang="en-US" b="1" dirty="0">
                <a:latin typeface="HG丸ｺﾞｼｯｸM-PRO" panose="020F0400000000000000" pitchFamily="50" charset="-128"/>
                <a:ea typeface="HG丸ｺﾞｼｯｸM-PRO" panose="020F0400000000000000" pitchFamily="50" charset="-128"/>
              </a:rPr>
              <a:t>南島原市社協（基幹的社協）</a:t>
            </a:r>
            <a:endParaRPr kumimoji="1" lang="ja-JP" altLang="en-US" b="1" dirty="0">
              <a:latin typeface="HG丸ｺﾞｼｯｸM-PRO" panose="020F0400000000000000" pitchFamily="50" charset="-128"/>
              <a:ea typeface="HG丸ｺﾞｼｯｸM-PRO" panose="020F0400000000000000" pitchFamily="50" charset="-128"/>
            </a:endParaRPr>
          </a:p>
        </p:txBody>
      </p:sp>
      <p:sp>
        <p:nvSpPr>
          <p:cNvPr id="17" name="矢印: 左右 16">
            <a:extLst>
              <a:ext uri="{FF2B5EF4-FFF2-40B4-BE49-F238E27FC236}">
                <a16:creationId xmlns:a16="http://schemas.microsoft.com/office/drawing/2014/main" id="{D1652D80-F727-4195-9EAA-BAF5DA2726F4}"/>
              </a:ext>
            </a:extLst>
          </p:cNvPr>
          <p:cNvSpPr/>
          <p:nvPr/>
        </p:nvSpPr>
        <p:spPr>
          <a:xfrm rot="16200000">
            <a:off x="5521916" y="3350374"/>
            <a:ext cx="1659693" cy="7778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BB9A15E-4609-4BD7-A246-4564E8EEA447}"/>
              </a:ext>
            </a:extLst>
          </p:cNvPr>
          <p:cNvSpPr txBox="1"/>
          <p:nvPr/>
        </p:nvSpPr>
        <p:spPr>
          <a:xfrm>
            <a:off x="6078130" y="3075254"/>
            <a:ext cx="553998" cy="1334468"/>
          </a:xfrm>
          <a:prstGeom prst="rect">
            <a:avLst/>
          </a:prstGeom>
          <a:noFill/>
        </p:spPr>
        <p:txBody>
          <a:bodyPr vert="eaVert" wrap="square" rtlCol="0">
            <a:spAutoFit/>
          </a:bodyPr>
          <a:lstStyle/>
          <a:p>
            <a:pPr algn="ctr"/>
            <a:r>
              <a:rPr kumimoji="1" lang="ja-JP" altLang="en-US" sz="2400" dirty="0">
                <a:solidFill>
                  <a:schemeClr val="bg1"/>
                </a:solidFill>
                <a:latin typeface="HG丸ｺﾞｼｯｸM-PRO" panose="020F0400000000000000" pitchFamily="50" charset="-128"/>
                <a:ea typeface="HG丸ｺﾞｼｯｸM-PRO" panose="020F0400000000000000" pitchFamily="50" charset="-128"/>
              </a:rPr>
              <a:t>連携</a:t>
            </a:r>
          </a:p>
        </p:txBody>
      </p:sp>
      <p:sp>
        <p:nvSpPr>
          <p:cNvPr id="24" name="矢印: 下 23">
            <a:extLst>
              <a:ext uri="{FF2B5EF4-FFF2-40B4-BE49-F238E27FC236}">
                <a16:creationId xmlns:a16="http://schemas.microsoft.com/office/drawing/2014/main" id="{07CB814E-C916-4620-BD5B-5CAB0ED65B84}"/>
              </a:ext>
            </a:extLst>
          </p:cNvPr>
          <p:cNvSpPr/>
          <p:nvPr/>
        </p:nvSpPr>
        <p:spPr>
          <a:xfrm rot="16200000">
            <a:off x="3341279" y="2143547"/>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A8CC1F-4E3E-40F2-B07A-755F9412FBFC}"/>
              </a:ext>
            </a:extLst>
          </p:cNvPr>
          <p:cNvSpPr txBox="1"/>
          <p:nvPr/>
        </p:nvSpPr>
        <p:spPr>
          <a:xfrm>
            <a:off x="2765653" y="2447766"/>
            <a:ext cx="1806347" cy="461665"/>
          </a:xfrm>
          <a:prstGeom prst="rect">
            <a:avLst/>
          </a:prstGeom>
          <a:noFill/>
        </p:spPr>
        <p:txBody>
          <a:bodyPr wrap="square" rtlCol="0">
            <a:spAutoFit/>
          </a:bodyPr>
          <a:lstStyle/>
          <a:p>
            <a:pPr algn="ctr"/>
            <a:r>
              <a:rPr kumimoji="1" lang="ja-JP" altLang="en-US" sz="2400" b="1" dirty="0">
                <a:solidFill>
                  <a:schemeClr val="bg1"/>
                </a:solidFill>
                <a:latin typeface="HG丸ｺﾞｼｯｸM-PRO" panose="020F0400000000000000" pitchFamily="50" charset="-128"/>
                <a:ea typeface="HG丸ｺﾞｼｯｸM-PRO" panose="020F0400000000000000" pitchFamily="50" charset="-128"/>
              </a:rPr>
              <a:t>相談</a:t>
            </a:r>
          </a:p>
        </p:txBody>
      </p:sp>
      <p:sp>
        <p:nvSpPr>
          <p:cNvPr id="25" name="矢印: 下 24">
            <a:extLst>
              <a:ext uri="{FF2B5EF4-FFF2-40B4-BE49-F238E27FC236}">
                <a16:creationId xmlns:a16="http://schemas.microsoft.com/office/drawing/2014/main" id="{8384F47D-6C83-4B2F-9295-3BA718D2A454}"/>
              </a:ext>
            </a:extLst>
          </p:cNvPr>
          <p:cNvSpPr/>
          <p:nvPr/>
        </p:nvSpPr>
        <p:spPr>
          <a:xfrm rot="5400000">
            <a:off x="3301937" y="1351460"/>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20E06BD-A8A7-42D2-9F8D-5E9E24C05E97}"/>
              </a:ext>
            </a:extLst>
          </p:cNvPr>
          <p:cNvSpPr txBox="1"/>
          <p:nvPr/>
        </p:nvSpPr>
        <p:spPr>
          <a:xfrm>
            <a:off x="2840734" y="1660687"/>
            <a:ext cx="1806347" cy="461665"/>
          </a:xfrm>
          <a:prstGeom prst="rect">
            <a:avLst/>
          </a:prstGeom>
          <a:noFill/>
        </p:spPr>
        <p:txBody>
          <a:bodyPr wrap="square" rtlCol="0">
            <a:spAutoFit/>
          </a:bodyPr>
          <a:lstStyle/>
          <a:p>
            <a:pPr algn="ctr"/>
            <a:r>
              <a:rPr kumimoji="1" lang="ja-JP" altLang="en-US" sz="2400" b="1" dirty="0">
                <a:solidFill>
                  <a:schemeClr val="bg1"/>
                </a:solidFill>
                <a:latin typeface="HG丸ｺﾞｼｯｸM-PRO" panose="020F0400000000000000" pitchFamily="50" charset="-128"/>
                <a:ea typeface="HG丸ｺﾞｼｯｸM-PRO" panose="020F0400000000000000" pitchFamily="50" charset="-128"/>
              </a:rPr>
              <a:t>支援</a:t>
            </a:r>
          </a:p>
        </p:txBody>
      </p:sp>
    </p:spTree>
    <p:extLst>
      <p:ext uri="{BB962C8B-B14F-4D97-AF65-F5344CB8AC3E}">
        <p14:creationId xmlns:p14="http://schemas.microsoft.com/office/powerpoint/2010/main" val="228037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6735" y="963369"/>
            <a:ext cx="8465688" cy="4985911"/>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32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）契約締結審査会</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（毎月開催予定）</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精神科医・弁護士・精神保健福祉士・社会福祉士・</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学識経験者・行政機関者の専門家により構成</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利用者の契約締結能力等に疑義が生じた場合に専門的</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な見地から審査を行い助言する。</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r>
              <a:rPr lang="en-US" altLang="ja-JP" sz="3200" b="1" dirty="0">
                <a:solidFill>
                  <a:srgbClr val="FF0000"/>
                </a:solidFill>
                <a:latin typeface="HG丸ｺﾞｼｯｸM-PRO" panose="020F0600000000000000" pitchFamily="50" charset="-128"/>
                <a:ea typeface="HG丸ｺﾞｼｯｸM-PRO" panose="020F0600000000000000" pitchFamily="50" charset="-128"/>
              </a:rPr>
              <a:t>※2</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）長崎県運営適正化委員会</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事業の透明性、公平性を確保</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96735" y="332656"/>
            <a:ext cx="8208912" cy="59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368576" y="368851"/>
            <a:ext cx="6737496" cy="82895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●安心して利用してもらえるための仕組み</a:t>
            </a:r>
            <a:endParaRPr lang="en-US" altLang="ja-JP" sz="24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260047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7607</TotalTime>
  <Words>2568</Words>
  <Application>Microsoft Office PowerPoint</Application>
  <PresentationFormat>画面に合わせる (4:3)</PresentationFormat>
  <Paragraphs>328</Paragraphs>
  <Slides>26</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HG丸ｺﾞｼｯｸM-PRO</vt:lpstr>
      <vt:lpstr>Arial</vt:lpstr>
      <vt:lpstr>Calibri</vt:lpstr>
      <vt:lpstr>Century Schoolbook</vt:lpstr>
      <vt:lpstr>Wingdings</vt:lpstr>
      <vt:lpstr>Wingdings 2</vt:lpstr>
      <vt:lpstr>スパイス</vt:lpstr>
      <vt:lpstr>3_デザインの設定</vt:lpstr>
      <vt:lpstr>日常生活自立支援事業 及び成年後見制度について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災害対応研修会</dc:title>
  <dc:creator>FJ-USER</dc:creator>
  <cp:lastModifiedBy>inoueshinya</cp:lastModifiedBy>
  <cp:revision>397</cp:revision>
  <cp:lastPrinted>2023-11-29T06:47:33Z</cp:lastPrinted>
  <dcterms:created xsi:type="dcterms:W3CDTF">2013-09-19T06:03:08Z</dcterms:created>
  <dcterms:modified xsi:type="dcterms:W3CDTF">2023-12-01T00:17:22Z</dcterms:modified>
</cp:coreProperties>
</file>